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6" r:id="rId3"/>
    <p:sldId id="275" r:id="rId4"/>
    <p:sldId id="289" r:id="rId5"/>
    <p:sldId id="290" r:id="rId6"/>
    <p:sldId id="291" r:id="rId7"/>
    <p:sldId id="293" r:id="rId8"/>
    <p:sldId id="281" r:id="rId9"/>
    <p:sldId id="294" r:id="rId10"/>
    <p:sldId id="296" r:id="rId11"/>
    <p:sldId id="297" r:id="rId12"/>
    <p:sldId id="299" r:id="rId13"/>
    <p:sldId id="300" r:id="rId14"/>
    <p:sldId id="301" r:id="rId15"/>
    <p:sldId id="302" r:id="rId16"/>
    <p:sldId id="303" r:id="rId17"/>
    <p:sldId id="304" r:id="rId18"/>
    <p:sldId id="305" r:id="rId19"/>
    <p:sldId id="306" r:id="rId20"/>
    <p:sldId id="27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DEFF"/>
    <a:srgbClr val="766091"/>
    <a:srgbClr val="723D92"/>
    <a:srgbClr val="8700FF"/>
    <a:srgbClr val="01AEBF"/>
    <a:srgbClr val="834D81"/>
    <a:srgbClr val="9400FA"/>
    <a:srgbClr val="AD9CC4"/>
    <a:srgbClr val="F0F60A"/>
    <a:srgbClr val="E1E1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93"/>
    <p:restoredTop sz="9462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9BE597-ADF2-0B4A-AA7D-557098118F28}" type="datetimeFigureOut">
              <a:rPr lang="ru-RU" smtClean="0"/>
              <a:t>28.06.2023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94210-31AD-894B-8804-D288239D7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6377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894210-31AD-894B-8804-D288239D7421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2190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894210-31AD-894B-8804-D288239D7421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0153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894210-31AD-894B-8804-D288239D7421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66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C970C-F282-4995-9674-9BD9373F60A7}" type="datetimeFigureOut">
              <a:rPr lang="ru-RU" smtClean="0"/>
              <a:t>28.06.2023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8800B-E37A-4F1C-BA27-9F965DE18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649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C970C-F282-4995-9674-9BD9373F60A7}" type="datetimeFigureOut">
              <a:rPr lang="ru-RU" smtClean="0"/>
              <a:t>28.06.2023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8800B-E37A-4F1C-BA27-9F965DE18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350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C970C-F282-4995-9674-9BD9373F60A7}" type="datetimeFigureOut">
              <a:rPr lang="ru-RU" smtClean="0"/>
              <a:t>28.06.2023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8800B-E37A-4F1C-BA27-9F965DE18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776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C970C-F282-4995-9674-9BD9373F60A7}" type="datetimeFigureOut">
              <a:rPr lang="ru-RU" smtClean="0"/>
              <a:t>28.06.2023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8800B-E37A-4F1C-BA27-9F965DE18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231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C970C-F282-4995-9674-9BD9373F60A7}" type="datetimeFigureOut">
              <a:rPr lang="ru-RU" smtClean="0"/>
              <a:t>28.06.2023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8800B-E37A-4F1C-BA27-9F965DE18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24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C970C-F282-4995-9674-9BD9373F60A7}" type="datetimeFigureOut">
              <a:rPr lang="ru-RU" smtClean="0"/>
              <a:t>28.06.2023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8800B-E37A-4F1C-BA27-9F965DE18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053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C970C-F282-4995-9674-9BD9373F60A7}" type="datetimeFigureOut">
              <a:rPr lang="ru-RU" smtClean="0"/>
              <a:t>28.06.2023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8800B-E37A-4F1C-BA27-9F965DE18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503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C970C-F282-4995-9674-9BD9373F60A7}" type="datetimeFigureOut">
              <a:rPr lang="ru-RU" smtClean="0"/>
              <a:t>28.06.2023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8800B-E37A-4F1C-BA27-9F965DE18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252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C970C-F282-4995-9674-9BD9373F60A7}" type="datetimeFigureOut">
              <a:rPr lang="ru-RU" smtClean="0"/>
              <a:t>28.06.2023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8800B-E37A-4F1C-BA27-9F965DE18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779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C970C-F282-4995-9674-9BD9373F60A7}" type="datetimeFigureOut">
              <a:rPr lang="ru-RU" smtClean="0"/>
              <a:t>28.06.2023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8800B-E37A-4F1C-BA27-9F965DE18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842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C970C-F282-4995-9674-9BD9373F60A7}" type="datetimeFigureOut">
              <a:rPr lang="ru-RU" smtClean="0"/>
              <a:t>28.06.2023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8800B-E37A-4F1C-BA27-9F965DE18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109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FC970C-F282-4995-9674-9BD9373F60A7}" type="datetimeFigureOut">
              <a:rPr lang="ru-RU" smtClean="0"/>
              <a:t>28.06.2023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8800B-E37A-4F1C-BA27-9F965DE18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935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5.svg"/><Relationship Id="rId7" Type="http://schemas.openxmlformats.org/officeDocument/2006/relationships/image" Target="../media/image33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Relationship Id="rId9" Type="http://schemas.openxmlformats.org/officeDocument/2006/relationships/image" Target="../media/image10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0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2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2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0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5.svg"/><Relationship Id="rId7" Type="http://schemas.openxmlformats.org/officeDocument/2006/relationships/image" Target="../media/image33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Relationship Id="rId9" Type="http://schemas.openxmlformats.org/officeDocument/2006/relationships/image" Target="../media/image10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0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2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2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0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5.svg"/><Relationship Id="rId7" Type="http://schemas.openxmlformats.org/officeDocument/2006/relationships/image" Target="../media/image33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Relationship Id="rId9" Type="http://schemas.openxmlformats.org/officeDocument/2006/relationships/image" Target="../media/image10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0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5.png"/><Relationship Id="rId18" Type="http://schemas.openxmlformats.org/officeDocument/2006/relationships/image" Target="../media/image10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svg"/><Relationship Id="rId17" Type="http://schemas.openxmlformats.org/officeDocument/2006/relationships/image" Target="../media/image9.png"/><Relationship Id="rId2" Type="http://schemas.openxmlformats.org/officeDocument/2006/relationships/image" Target="../media/image13.png"/><Relationship Id="rId16" Type="http://schemas.openxmlformats.org/officeDocument/2006/relationships/image" Target="../media/image25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sv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4.png"/><Relationship Id="rId10" Type="http://schemas.openxmlformats.org/officeDocument/2006/relationships/image" Target="../media/image21.svg"/><Relationship Id="rId4" Type="http://schemas.openxmlformats.org/officeDocument/2006/relationships/image" Target="../media/image15.svg"/><Relationship Id="rId9" Type="http://schemas.openxmlformats.org/officeDocument/2006/relationships/image" Target="../media/image20.png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0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0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5.svg"/><Relationship Id="rId7" Type="http://schemas.openxmlformats.org/officeDocument/2006/relationships/image" Target="../media/image31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Relationship Id="rId9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0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5.svg"/><Relationship Id="rId7" Type="http://schemas.openxmlformats.org/officeDocument/2006/relationships/image" Target="../media/image33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Relationship Id="rId9" Type="http://schemas.openxmlformats.org/officeDocument/2006/relationships/image" Target="../media/image10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14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1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0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D689C64-4304-47DB-9D01-2FA72BDEBE5A}"/>
              </a:ext>
            </a:extLst>
          </p:cNvPr>
          <p:cNvSpPr/>
          <p:nvPr/>
        </p:nvSpPr>
        <p:spPr>
          <a:xfrm>
            <a:off x="2604" y="0"/>
            <a:ext cx="9906000" cy="6858001"/>
          </a:xfrm>
          <a:prstGeom prst="rect">
            <a:avLst/>
          </a:prstGeom>
          <a:solidFill>
            <a:srgbClr val="723D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C93940B-7D6E-4399-A61C-DE50B5A8C6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2870"/>
          <a:stretch/>
        </p:blipFill>
        <p:spPr>
          <a:xfrm>
            <a:off x="510399" y="260648"/>
            <a:ext cx="2355002" cy="6323664"/>
          </a:xfrm>
          <a:prstGeom prst="rect">
            <a:avLst/>
          </a:prstGeom>
        </p:spPr>
      </p:pic>
      <p:sp>
        <p:nvSpPr>
          <p:cNvPr id="122" name="Москва, 2019"/>
          <p:cNvSpPr txBox="1"/>
          <p:nvPr/>
        </p:nvSpPr>
        <p:spPr>
          <a:xfrm>
            <a:off x="4577965" y="6065241"/>
            <a:ext cx="431208" cy="2669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r>
              <a:rPr sz="1266" dirty="0">
                <a:latin typeface="PT_Russia Text Medium" panose="02000503000000020004" pitchFamily="2" charset="0"/>
                <a:ea typeface="PT_Russia Text Medium" panose="02000503000000020004" pitchFamily="2" charset="0"/>
              </a:rPr>
              <a:t>20</a:t>
            </a:r>
            <a:r>
              <a:rPr lang="ru-RU" sz="1266" dirty="0">
                <a:latin typeface="PT_Russia Text Medium" panose="02000503000000020004" pitchFamily="2" charset="0"/>
                <a:ea typeface="PT_Russia Text Medium" panose="02000503000000020004" pitchFamily="2" charset="0"/>
              </a:rPr>
              <a:t>20</a:t>
            </a:r>
            <a:endParaRPr sz="1266" dirty="0">
              <a:latin typeface="PT_Russia Text Medium" panose="02000503000000020004" pitchFamily="2" charset="0"/>
              <a:ea typeface="PT_Russia Text Medium" panose="02000503000000020004" pitchFamily="2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C3B09B6-CDE8-4EC5-87F5-A61E93E029D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r="24234"/>
          <a:stretch/>
        </p:blipFill>
        <p:spPr>
          <a:xfrm>
            <a:off x="3855970" y="0"/>
            <a:ext cx="6050030" cy="68580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8F79408-8261-45BC-90BE-CDE4B8FD73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14066" y="859194"/>
            <a:ext cx="1941106" cy="529150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F162485-9B1E-4DA9-A0EF-38AB914EE6AF}"/>
              </a:ext>
            </a:extLst>
          </p:cNvPr>
          <p:cNvSpPr txBox="1"/>
          <p:nvPr/>
        </p:nvSpPr>
        <p:spPr>
          <a:xfrm>
            <a:off x="3540246" y="3243540"/>
            <a:ext cx="5769627" cy="11493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9" tIns="35719" rIns="35719" bIns="35719" numCol="1" spcCol="38100" rtlCol="0" anchor="ctr">
            <a:spAutoFit/>
          </a:bodyPr>
          <a:lstStyle/>
          <a:p>
            <a:r>
              <a:rPr lang="ru-RU" sz="3500" b="1" dirty="0">
                <a:solidFill>
                  <a:schemeClr val="bg1"/>
                </a:solidFill>
                <a:latin typeface="PT_Russia Text Bold" panose="02000503000000020004" pitchFamily="2" charset="0"/>
                <a:ea typeface="PT_Russia Text Bold" panose="02000503000000020004" pitchFamily="2" charset="0"/>
              </a:rPr>
              <a:t>СОЦИАЛЬНЫЙ ЗАКАЗ </a:t>
            </a:r>
            <a:r>
              <a:rPr lang="ru-RU" sz="35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- преимущества перехода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A89255A-5E5C-4F53-B08B-51389D98BD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433380" y="587716"/>
            <a:ext cx="2355002" cy="202382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60ABF5-02F7-0BA6-089D-FB60598FB7A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490508" y="3194818"/>
            <a:ext cx="1702581" cy="170258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9A337D9-980B-3293-BA0D-D534F885C8D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18124533">
            <a:off x="2262492" y="3840976"/>
            <a:ext cx="1918902" cy="2501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0862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F74D3C3-82FD-447A-BACE-6426F24E3871}"/>
              </a:ext>
            </a:extLst>
          </p:cNvPr>
          <p:cNvSpPr/>
          <p:nvPr/>
        </p:nvSpPr>
        <p:spPr>
          <a:xfrm>
            <a:off x="0" y="-1"/>
            <a:ext cx="9144000" cy="992837"/>
          </a:xfrm>
          <a:prstGeom prst="rect">
            <a:avLst/>
          </a:prstGeom>
          <a:solidFill>
            <a:srgbClr val="723D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B35C87-807D-4EF0-B359-AC9B9B3778E0}"/>
              </a:ext>
            </a:extLst>
          </p:cNvPr>
          <p:cNvSpPr txBox="1"/>
          <p:nvPr/>
        </p:nvSpPr>
        <p:spPr>
          <a:xfrm>
            <a:off x="1979712" y="118954"/>
            <a:ext cx="702027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СЗ. ОРГАНИЗАТОР. </a:t>
            </a:r>
            <a:r>
              <a:rPr lang="ru-RU" sz="2500" dirty="0">
                <a:solidFill>
                  <a:srgbClr val="00DEFF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Р</a:t>
            </a:r>
            <a:r>
              <a:rPr lang="ru-RU" sz="2500" dirty="0">
                <a:solidFill>
                  <a:srgbClr val="00DEFF"/>
                </a:solidFill>
                <a:effectLst/>
                <a:latin typeface="PT_Russia Text" panose="02000503000000020004" pitchFamily="2" charset="0"/>
                <a:ea typeface="PT_Russia Text" panose="02000503000000020004" pitchFamily="2" charset="0"/>
              </a:rPr>
              <a:t>еализация программ большего объема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3A7A0F4-A76E-4C50-97C4-4B5B98690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2228850" cy="13049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67CA4D6-ED53-A445-B57C-7679DBF1DC7F}"/>
              </a:ext>
            </a:extLst>
          </p:cNvPr>
          <p:cNvSpPr txBox="1"/>
          <p:nvPr/>
        </p:nvSpPr>
        <p:spPr>
          <a:xfrm>
            <a:off x="2933564" y="2147556"/>
            <a:ext cx="51125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Возможна доплата со стороны родителей (с их согласия) при реализации с </a:t>
            </a:r>
            <a:r>
              <a:rPr lang="ru-RU" sz="2000" b="1" dirty="0">
                <a:solidFill>
                  <a:srgbClr val="723D92"/>
                </a:solidFill>
                <a:effectLst/>
                <a:latin typeface="PT_Russia Text Bold" panose="02000503000000020004" pitchFamily="2" charset="0"/>
                <a:ea typeface="PT_Russia Text Bold" panose="02000503000000020004" pitchFamily="2" charset="0"/>
                <a:cs typeface="Times New Roman" panose="02020603050405020304" pitchFamily="18" charset="0"/>
              </a:rPr>
              <a:t>большим объемом часов</a:t>
            </a:r>
            <a:r>
              <a:rPr lang="ru-RU" sz="2000" b="1" dirty="0">
                <a:solidFill>
                  <a:srgbClr val="723D92"/>
                </a:solidFill>
                <a:latin typeface="PT_Russia Text Bold" panose="02000503000000020004" pitchFamily="2" charset="0"/>
                <a:ea typeface="PT_Russia Text Bold" panose="02000503000000020004" pitchFamily="2" charset="0"/>
                <a:cs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PT_Russia Text" panose="02000503000000020004" pitchFamily="2" charset="0"/>
              <a:ea typeface="PT_Russia Text" panose="02000503000000020004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D462BE25-B1E4-1CC6-3968-8DCDD6A0336E}"/>
              </a:ext>
            </a:extLst>
          </p:cNvPr>
          <p:cNvGrpSpPr/>
          <p:nvPr/>
        </p:nvGrpSpPr>
        <p:grpSpPr>
          <a:xfrm>
            <a:off x="683568" y="1887688"/>
            <a:ext cx="1843174" cy="1843174"/>
            <a:chOff x="539552" y="2507413"/>
            <a:chExt cx="1843174" cy="1843174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460BD191-8393-9B9F-34EF-2C9DCDD53A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39552" y="2507413"/>
              <a:ext cx="1843174" cy="1843174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F576178-B378-1650-199C-EA029AD1BDEC}"/>
                </a:ext>
              </a:extLst>
            </p:cNvPr>
            <p:cNvSpPr txBox="1"/>
            <p:nvPr/>
          </p:nvSpPr>
          <p:spPr>
            <a:xfrm>
              <a:off x="1126800" y="2791032"/>
              <a:ext cx="504056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7000" dirty="0">
                  <a:solidFill>
                    <a:schemeClr val="bg1"/>
                  </a:solidFill>
                  <a:latin typeface="PT_Russia Text" panose="02000503000000020004" pitchFamily="2" charset="0"/>
                  <a:ea typeface="PT_Russia Text" panose="02000503000000020004" pitchFamily="2" charset="0"/>
                </a:rPr>
                <a:t>3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87D93CE4-92ED-8A63-E14F-EE77FFDD9165}"/>
              </a:ext>
            </a:extLst>
          </p:cNvPr>
          <p:cNvSpPr txBox="1"/>
          <p:nvPr/>
        </p:nvSpPr>
        <p:spPr>
          <a:xfrm>
            <a:off x="3017081" y="4293096"/>
            <a:ext cx="494553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23D92"/>
                </a:solidFill>
                <a:effectLst/>
                <a:latin typeface="PT_Russia Text Bold" panose="02000503000000020004" pitchFamily="2" charset="0"/>
                <a:ea typeface="PT_Russia Text Bold" panose="02000503000000020004" pitchFamily="2" charset="0"/>
                <a:cs typeface="Times New Roman" panose="02020603050405020304" pitchFamily="18" charset="0"/>
              </a:rPr>
              <a:t>Положительно сказывается на </a:t>
            </a:r>
            <a:r>
              <a:rPr lang="ru-RU" sz="2000" b="1" u="sng" dirty="0">
                <a:solidFill>
                  <a:srgbClr val="723D92"/>
                </a:solidFill>
                <a:effectLst/>
                <a:latin typeface="PT_Russia Text Bold" panose="02000503000000020004" pitchFamily="2" charset="0"/>
                <a:ea typeface="PT_Russia Text Bold" panose="02000503000000020004" pitchFamily="2" charset="0"/>
                <a:cs typeface="Times New Roman" panose="02020603050405020304" pitchFamily="18" charset="0"/>
              </a:rPr>
              <a:t>доходах организации</a:t>
            </a:r>
            <a:r>
              <a:rPr lang="ru-RU" sz="2000" b="1" dirty="0">
                <a:solidFill>
                  <a:srgbClr val="723D92"/>
                </a:solidFill>
                <a:effectLst/>
                <a:latin typeface="PT_Russia Text Bold" panose="02000503000000020004" pitchFamily="2" charset="0"/>
                <a:ea typeface="PT_Russia Text Bold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(привлечение внебюджетных средств), а также дает возможность увеличить количество реализуемых программ. </a:t>
            </a:r>
            <a:endParaRPr lang="ru-RU" sz="2000" dirty="0">
              <a:latin typeface="PT_Russia Text" panose="02000503000000020004" pitchFamily="2" charset="0"/>
              <a:ea typeface="PT_Russia Text" panose="02000503000000020004" pitchFamily="2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8670783-88F1-3BF6-DCB6-7F6D601E10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2689" y="4291957"/>
            <a:ext cx="1444932" cy="153968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E079D3C-B14F-4645-BDCE-6AC52C3E9DF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92346" y="44624"/>
            <a:ext cx="849899" cy="849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739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F74D3C3-82FD-447A-BACE-6426F24E3871}"/>
              </a:ext>
            </a:extLst>
          </p:cNvPr>
          <p:cNvSpPr/>
          <p:nvPr/>
        </p:nvSpPr>
        <p:spPr>
          <a:xfrm>
            <a:off x="0" y="-1"/>
            <a:ext cx="9144000" cy="992837"/>
          </a:xfrm>
          <a:prstGeom prst="rect">
            <a:avLst/>
          </a:prstGeom>
          <a:solidFill>
            <a:srgbClr val="723D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B35C87-807D-4EF0-B359-AC9B9B3778E0}"/>
              </a:ext>
            </a:extLst>
          </p:cNvPr>
          <p:cNvSpPr txBox="1"/>
          <p:nvPr/>
        </p:nvSpPr>
        <p:spPr>
          <a:xfrm>
            <a:off x="1979712" y="118954"/>
            <a:ext cx="702027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СЗ. ОРГАНИЗАТОР. </a:t>
            </a:r>
            <a:r>
              <a:rPr lang="ru-RU" sz="2500" dirty="0">
                <a:solidFill>
                  <a:srgbClr val="00DEFF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Индивидуальное планирование и конкурентная среда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3A7A0F4-A76E-4C50-97C4-4B5B98690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2228850" cy="13049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67CA4D6-ED53-A445-B57C-7679DBF1DC7F}"/>
              </a:ext>
            </a:extLst>
          </p:cNvPr>
          <p:cNvSpPr txBox="1"/>
          <p:nvPr/>
        </p:nvSpPr>
        <p:spPr>
          <a:xfrm>
            <a:off x="2843808" y="1850853"/>
            <a:ext cx="481335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Каждый исполнитель услуг </a:t>
            </a:r>
            <a:r>
              <a:rPr lang="ru-RU" sz="2000" b="1" dirty="0">
                <a:solidFill>
                  <a:srgbClr val="723D92"/>
                </a:solidFill>
                <a:effectLst/>
                <a:latin typeface="PT_Russia Text Bold" panose="02000503000000020004" pitchFamily="2" charset="0"/>
                <a:ea typeface="PT_Russia Text Bold" panose="02000503000000020004" pitchFamily="2" charset="0"/>
                <a:cs typeface="Times New Roman" panose="02020603050405020304" pitchFamily="18" charset="0"/>
              </a:rPr>
              <a:t>самостоятельно планирует </a:t>
            </a:r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тот объем услуг, который он </a:t>
            </a:r>
            <a:r>
              <a:rPr lang="ru-RU" sz="2000" u="sng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готов реализовать </a:t>
            </a:r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на территории конкретного муниципалитета.</a:t>
            </a:r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</a:rPr>
              <a:t> </a:t>
            </a:r>
            <a:endParaRPr lang="ru-RU" sz="2000" dirty="0">
              <a:latin typeface="PT_Russia Text" panose="02000503000000020004" pitchFamily="2" charset="0"/>
              <a:ea typeface="PT_Russia Text" panose="02000503000000020004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01CB83-20BE-1E41-9FF1-52392040AC3B}"/>
              </a:ext>
            </a:extLst>
          </p:cNvPr>
          <p:cNvSpPr txBox="1"/>
          <p:nvPr/>
        </p:nvSpPr>
        <p:spPr>
          <a:xfrm>
            <a:off x="2843808" y="4618510"/>
            <a:ext cx="47109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Социальный заказ позволяет </a:t>
            </a:r>
            <a:r>
              <a:rPr lang="ru-RU" sz="2000" b="1" dirty="0">
                <a:solidFill>
                  <a:srgbClr val="723D92"/>
                </a:solidFill>
                <a:effectLst/>
                <a:latin typeface="PT_Russia Text Bold" panose="02000503000000020004" pitchFamily="2" charset="0"/>
                <a:ea typeface="PT_Russia Text Bold" panose="02000503000000020004" pitchFamily="2" charset="0"/>
                <a:cs typeface="Times New Roman" panose="02020603050405020304" pitchFamily="18" charset="0"/>
              </a:rPr>
              <a:t>определить востребованность программ</a:t>
            </a:r>
            <a:r>
              <a:rPr lang="ru-RU" sz="2000" dirty="0">
                <a:solidFill>
                  <a:srgbClr val="723D92"/>
                </a:solidFill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адаптироваться под интересы детей и родителей.</a:t>
            </a:r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</a:rPr>
              <a:t> </a:t>
            </a:r>
            <a:endParaRPr lang="ru-RU" sz="2000" dirty="0">
              <a:latin typeface="PT_Russia Text" panose="02000503000000020004" pitchFamily="2" charset="0"/>
              <a:ea typeface="PT_Russia Text" panose="02000503000000020004" pitchFamily="2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0598822-BC73-6387-4C63-5546DE1F90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1560" y="1744874"/>
            <a:ext cx="1843174" cy="18431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4D82A46-30AE-4071-0261-EFBFD87C81AD}"/>
              </a:ext>
            </a:extLst>
          </p:cNvPr>
          <p:cNvSpPr txBox="1"/>
          <p:nvPr/>
        </p:nvSpPr>
        <p:spPr>
          <a:xfrm>
            <a:off x="1198808" y="2028493"/>
            <a:ext cx="5040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4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F7E67B4-EC90-B266-4C6A-CB5037FC5C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1560" y="4318418"/>
            <a:ext cx="1843174" cy="184317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97C732D-6CB5-0EFC-C31D-0A77BB53C452}"/>
              </a:ext>
            </a:extLst>
          </p:cNvPr>
          <p:cNvSpPr txBox="1"/>
          <p:nvPr/>
        </p:nvSpPr>
        <p:spPr>
          <a:xfrm>
            <a:off x="1198808" y="4602037"/>
            <a:ext cx="5040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5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004537A-E639-B947-9EE9-79CC6CD3C8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2346" y="44624"/>
            <a:ext cx="849899" cy="849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374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97A452AD-0C93-9EFE-E59F-9E0041C20AAC}"/>
              </a:ext>
            </a:extLst>
          </p:cNvPr>
          <p:cNvSpPr/>
          <p:nvPr/>
        </p:nvSpPr>
        <p:spPr>
          <a:xfrm>
            <a:off x="-36512" y="19211"/>
            <a:ext cx="9180512" cy="6858001"/>
          </a:xfrm>
          <a:prstGeom prst="rect">
            <a:avLst/>
          </a:prstGeom>
          <a:solidFill>
            <a:srgbClr val="87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C1ADC67B-050B-E90C-A7F7-32B4CBAA9E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3528" y="2522809"/>
            <a:ext cx="8735803" cy="1850806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3C0A3A0F-0A54-CD35-CD34-B98282E3BDAD}"/>
              </a:ext>
            </a:extLst>
          </p:cNvPr>
          <p:cNvSpPr txBox="1"/>
          <p:nvPr/>
        </p:nvSpPr>
        <p:spPr>
          <a:xfrm>
            <a:off x="-2604" y="4392826"/>
            <a:ext cx="245579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Показатели эффективности работы</a:t>
            </a:r>
            <a:endParaRPr lang="ru-RU" sz="2000" dirty="0">
              <a:solidFill>
                <a:schemeClr val="bg1"/>
              </a:solidFill>
              <a:latin typeface="PT_Russia Text" panose="02000503000000020004" pitchFamily="2" charset="0"/>
              <a:ea typeface="PT_Russia Text" panose="02000503000000020004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C5719AC-E29D-6EA6-3F24-C3F268DF0371}"/>
              </a:ext>
            </a:extLst>
          </p:cNvPr>
          <p:cNvSpPr txBox="1"/>
          <p:nvPr/>
        </p:nvSpPr>
        <p:spPr>
          <a:xfrm>
            <a:off x="1762190" y="1343903"/>
            <a:ext cx="22288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Система стандартов программы</a:t>
            </a:r>
            <a:endParaRPr lang="ru-RU" sz="2000" dirty="0">
              <a:solidFill>
                <a:schemeClr val="bg1"/>
              </a:solidFill>
              <a:latin typeface="PT_Russia Text" panose="02000503000000020004" pitchFamily="2" charset="0"/>
              <a:ea typeface="PT_Russia Text" panose="02000503000000020004" pitchFamily="2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710DF9B-920D-1AF0-89EA-BB2420226BFA}"/>
              </a:ext>
            </a:extLst>
          </p:cNvPr>
          <p:cNvSpPr txBox="1"/>
          <p:nvPr/>
        </p:nvSpPr>
        <p:spPr>
          <a:xfrm>
            <a:off x="3514358" y="4461445"/>
            <a:ext cx="20787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Р</a:t>
            </a:r>
            <a:r>
              <a:rPr lang="ru-RU" sz="2000" dirty="0">
                <a:solidFill>
                  <a:schemeClr val="bg1"/>
                </a:solidFill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ост качества программ</a:t>
            </a:r>
            <a:endParaRPr lang="ru-RU" sz="2000" dirty="0">
              <a:solidFill>
                <a:schemeClr val="bg1"/>
              </a:solidFill>
              <a:latin typeface="PT_Russia Text" panose="02000503000000020004" pitchFamily="2" charset="0"/>
              <a:ea typeface="PT_Russia Text" panose="02000503000000020004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35DF436-1460-A71F-0748-196379DFD0F5}"/>
              </a:ext>
            </a:extLst>
          </p:cNvPr>
          <p:cNvSpPr txBox="1"/>
          <p:nvPr/>
        </p:nvSpPr>
        <p:spPr>
          <a:xfrm>
            <a:off x="5076056" y="1343903"/>
            <a:ext cx="244827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Высокий спрос на квалифицированные кадры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E820435-D2F5-8BE2-71C1-A4D0AF11D469}"/>
              </a:ext>
            </a:extLst>
          </p:cNvPr>
          <p:cNvSpPr txBox="1"/>
          <p:nvPr/>
        </p:nvSpPr>
        <p:spPr>
          <a:xfrm>
            <a:off x="6999642" y="4461445"/>
            <a:ext cx="20787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Сетевая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форма</a:t>
            </a:r>
            <a:endParaRPr lang="ru-RU" sz="2000" dirty="0">
              <a:solidFill>
                <a:schemeClr val="bg1"/>
              </a:solidFill>
              <a:latin typeface="PT_Russia Text" panose="02000503000000020004" pitchFamily="2" charset="0"/>
              <a:ea typeface="PT_Russia Text" panose="02000503000000020004" pitchFamily="2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F74D3C3-82FD-447A-BACE-6426F24E3871}"/>
              </a:ext>
            </a:extLst>
          </p:cNvPr>
          <p:cNvSpPr/>
          <p:nvPr/>
        </p:nvSpPr>
        <p:spPr>
          <a:xfrm>
            <a:off x="0" y="-1"/>
            <a:ext cx="9144000" cy="992837"/>
          </a:xfrm>
          <a:prstGeom prst="rect">
            <a:avLst/>
          </a:prstGeom>
          <a:solidFill>
            <a:srgbClr val="723D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3A7A0F4-A76E-4C50-97C4-4B5B986907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2228850" cy="13049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B2F04E9-9D06-8B46-8FF4-6C60B1745F60}"/>
              </a:ext>
            </a:extLst>
          </p:cNvPr>
          <p:cNvSpPr txBox="1"/>
          <p:nvPr/>
        </p:nvSpPr>
        <p:spPr>
          <a:xfrm>
            <a:off x="2123728" y="118954"/>
            <a:ext cx="702027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СОЦИАЛЬНЫЙ ЗАКАЗ. </a:t>
            </a:r>
          </a:p>
          <a:p>
            <a:r>
              <a:rPr lang="ru-RU" sz="2500" dirty="0">
                <a:solidFill>
                  <a:srgbClr val="00DEFF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ПЕДАГОГ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944AE67-E97F-CB48-BA57-A9B5DF9413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2346" y="44624"/>
            <a:ext cx="849899" cy="849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8437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F74D3C3-82FD-447A-BACE-6426F24E3871}"/>
              </a:ext>
            </a:extLst>
          </p:cNvPr>
          <p:cNvSpPr/>
          <p:nvPr/>
        </p:nvSpPr>
        <p:spPr>
          <a:xfrm>
            <a:off x="0" y="-1"/>
            <a:ext cx="9144000" cy="992837"/>
          </a:xfrm>
          <a:prstGeom prst="rect">
            <a:avLst/>
          </a:prstGeom>
          <a:solidFill>
            <a:srgbClr val="723D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B35C87-807D-4EF0-B359-AC9B9B3778E0}"/>
              </a:ext>
            </a:extLst>
          </p:cNvPr>
          <p:cNvSpPr txBox="1"/>
          <p:nvPr/>
        </p:nvSpPr>
        <p:spPr>
          <a:xfrm>
            <a:off x="2051720" y="215642"/>
            <a:ext cx="698376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СЗ. ПЕДАГОГ. </a:t>
            </a:r>
            <a:r>
              <a:rPr lang="ru-RU" sz="2500" dirty="0">
                <a:solidFill>
                  <a:srgbClr val="00DEFF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Эффективность и стандарты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3A7A0F4-A76E-4C50-97C4-4B5B98690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2228850" cy="13049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67CA4D6-ED53-A445-B57C-7679DBF1DC7F}"/>
              </a:ext>
            </a:extLst>
          </p:cNvPr>
          <p:cNvSpPr txBox="1"/>
          <p:nvPr/>
        </p:nvSpPr>
        <p:spPr>
          <a:xfrm>
            <a:off x="2382992" y="1427983"/>
            <a:ext cx="6192688" cy="2245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Педагоги, работающие по программам, финансируемым с социальных сертификатов, получают возможность </a:t>
            </a:r>
            <a:r>
              <a:rPr lang="ru-RU" b="1" dirty="0">
                <a:solidFill>
                  <a:srgbClr val="723D92"/>
                </a:solidFill>
                <a:effectLst/>
                <a:latin typeface="PT_Russia Text Bold" panose="02000503000000020004" pitchFamily="2" charset="0"/>
                <a:ea typeface="PT_Russia Text Bold" panose="02000503000000020004" pitchFamily="2" charset="0"/>
                <a:cs typeface="Times New Roman" panose="02020603050405020304" pitchFamily="18" charset="0"/>
              </a:rPr>
              <a:t>дополнительного стимулирования</a:t>
            </a:r>
            <a:r>
              <a:rPr lang="ru-RU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 за счет востребованности программ и максимальной наполняемости групп по программам.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723D92"/>
                </a:solidFill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У самых эффективных </a:t>
            </a:r>
            <a:r>
              <a:rPr lang="ru-RU" u="sng" dirty="0">
                <a:solidFill>
                  <a:srgbClr val="723D92"/>
                </a:solidFill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больше заработная плата</a:t>
            </a:r>
            <a:r>
              <a:rPr lang="ru-RU" dirty="0">
                <a:solidFill>
                  <a:srgbClr val="723D92"/>
                </a:solidFill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289EC2-62ED-B946-9C26-ED7FB05F58F1}"/>
              </a:ext>
            </a:extLst>
          </p:cNvPr>
          <p:cNvSpPr txBox="1"/>
          <p:nvPr/>
        </p:nvSpPr>
        <p:spPr>
          <a:xfrm>
            <a:off x="2382992" y="4042708"/>
            <a:ext cx="632121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При переходе на механизмы социального заказа каждая программа (реализуемая по социальным сертификатам) обязательно проходит </a:t>
            </a:r>
            <a:r>
              <a:rPr lang="ru-RU" b="1" dirty="0">
                <a:solidFill>
                  <a:srgbClr val="723D92"/>
                </a:solidFill>
                <a:effectLst/>
                <a:latin typeface="PT_Russia Text Bold" panose="02000503000000020004" pitchFamily="2" charset="0"/>
                <a:ea typeface="PT_Russia Text Bold" panose="02000503000000020004" pitchFamily="2" charset="0"/>
                <a:cs typeface="Times New Roman" panose="02020603050405020304" pitchFamily="18" charset="0"/>
              </a:rPr>
              <a:t>проверку НОКО </a:t>
            </a:r>
            <a:r>
              <a:rPr lang="ru-RU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(независимая оценка качества образования)</a:t>
            </a:r>
            <a:r>
              <a:rPr lang="ru-RU" dirty="0">
                <a:solidFill>
                  <a:srgbClr val="723D92"/>
                </a:solidFill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. </a:t>
            </a:r>
          </a:p>
          <a:p>
            <a:endParaRPr lang="ru-RU" sz="1000" dirty="0">
              <a:latin typeface="PT_Russia Text" panose="02000503000000020004" pitchFamily="2" charset="0"/>
              <a:ea typeface="PT_Russia Text" panose="02000503000000020004" pitchFamily="2" charset="0"/>
              <a:cs typeface="Times New Roman" panose="02020603050405020304" pitchFamily="18" charset="0"/>
            </a:endParaRPr>
          </a:p>
          <a:p>
            <a:r>
              <a:rPr lang="ru-RU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Педагог имеет возможность создавать, распространять и адаптировать </a:t>
            </a:r>
            <a:r>
              <a:rPr lang="ru-RU" u="sng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лучшие практики </a:t>
            </a:r>
            <a:r>
              <a:rPr lang="ru-RU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своей и иных организаций в рамках реализации образовательных программ.</a:t>
            </a:r>
            <a:endParaRPr lang="ru-RU" dirty="0">
              <a:latin typeface="PT_Russia Text" panose="02000503000000020004" pitchFamily="2" charset="0"/>
              <a:ea typeface="PT_Russia Text" panose="02000503000000020004" pitchFamily="2" charset="0"/>
            </a:endParaRP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6F49367B-7959-712B-FD80-30A72583DC1B}"/>
              </a:ext>
            </a:extLst>
          </p:cNvPr>
          <p:cNvGrpSpPr/>
          <p:nvPr/>
        </p:nvGrpSpPr>
        <p:grpSpPr>
          <a:xfrm>
            <a:off x="385676" y="1520567"/>
            <a:ext cx="1843174" cy="1843174"/>
            <a:chOff x="539552" y="2507413"/>
            <a:chExt cx="1843174" cy="1843174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EC7B6269-0138-F543-FA89-E077E2CE7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39552" y="2507413"/>
              <a:ext cx="1843174" cy="1843174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8A41ADA-A121-4CB7-3D6A-84A3DE88A63B}"/>
                </a:ext>
              </a:extLst>
            </p:cNvPr>
            <p:cNvSpPr txBox="1"/>
            <p:nvPr/>
          </p:nvSpPr>
          <p:spPr>
            <a:xfrm>
              <a:off x="1126800" y="2791032"/>
              <a:ext cx="504056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0" dirty="0">
                  <a:solidFill>
                    <a:schemeClr val="bg1"/>
                  </a:solidFill>
                  <a:latin typeface="PT_Russia Text" panose="02000503000000020004" pitchFamily="2" charset="0"/>
                  <a:ea typeface="PT_Russia Text" panose="02000503000000020004" pitchFamily="2" charset="0"/>
                </a:rPr>
                <a:t>1</a:t>
              </a:r>
              <a:endParaRPr lang="ru-RU" sz="70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endParaRPr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2FA6FCA9-2291-23A3-5A03-B13E8523909A}"/>
              </a:ext>
            </a:extLst>
          </p:cNvPr>
          <p:cNvGrpSpPr/>
          <p:nvPr/>
        </p:nvGrpSpPr>
        <p:grpSpPr>
          <a:xfrm>
            <a:off x="385676" y="4215923"/>
            <a:ext cx="1843174" cy="1843174"/>
            <a:chOff x="539552" y="2507413"/>
            <a:chExt cx="1843174" cy="1843174"/>
          </a:xfrm>
        </p:grpSpPr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87D6E47A-FE51-E48B-6A99-8D07D25F6F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39552" y="2507413"/>
              <a:ext cx="1843174" cy="1843174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E3F6250-BE81-BF35-C726-D41D416E2148}"/>
                </a:ext>
              </a:extLst>
            </p:cNvPr>
            <p:cNvSpPr txBox="1"/>
            <p:nvPr/>
          </p:nvSpPr>
          <p:spPr>
            <a:xfrm>
              <a:off x="1126800" y="2791032"/>
              <a:ext cx="504056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7000" dirty="0">
                  <a:solidFill>
                    <a:schemeClr val="bg1"/>
                  </a:solidFill>
                  <a:latin typeface="PT_Russia Text" panose="02000503000000020004" pitchFamily="2" charset="0"/>
                  <a:ea typeface="PT_Russia Text" panose="02000503000000020004" pitchFamily="2" charset="0"/>
                </a:rPr>
                <a:t>2</a:t>
              </a:r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5C96606-02CB-6545-AE8D-51C526050C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2346" y="44624"/>
            <a:ext cx="849899" cy="849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5145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F74D3C3-82FD-447A-BACE-6426F24E3871}"/>
              </a:ext>
            </a:extLst>
          </p:cNvPr>
          <p:cNvSpPr/>
          <p:nvPr/>
        </p:nvSpPr>
        <p:spPr>
          <a:xfrm>
            <a:off x="0" y="-1"/>
            <a:ext cx="9144000" cy="992837"/>
          </a:xfrm>
          <a:prstGeom prst="rect">
            <a:avLst/>
          </a:prstGeom>
          <a:solidFill>
            <a:srgbClr val="723D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B35C87-807D-4EF0-B359-AC9B9B3778E0}"/>
              </a:ext>
            </a:extLst>
          </p:cNvPr>
          <p:cNvSpPr txBox="1"/>
          <p:nvPr/>
        </p:nvSpPr>
        <p:spPr>
          <a:xfrm>
            <a:off x="1979712" y="241484"/>
            <a:ext cx="7020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СЗ. ПЕДАГОГ. </a:t>
            </a:r>
            <a:r>
              <a:rPr lang="ru-RU" sz="2800" dirty="0">
                <a:solidFill>
                  <a:srgbClr val="00DEFF"/>
                </a:solidFill>
                <a:latin typeface="Times" pitchFamily="2" charset="0"/>
                <a:ea typeface="PT_Russia Text" panose="02000503000000020004" pitchFamily="2" charset="0"/>
              </a:rPr>
              <a:t>Рост качества программ</a:t>
            </a:r>
            <a:endParaRPr lang="ru-RU" sz="2800" dirty="0">
              <a:solidFill>
                <a:srgbClr val="00DEFF"/>
              </a:solidFill>
              <a:effectLst/>
              <a:latin typeface="Times" pitchFamily="2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3A7A0F4-A76E-4C50-97C4-4B5B98690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2228850" cy="13049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67CA4D6-ED53-A445-B57C-7679DBF1DC7F}"/>
              </a:ext>
            </a:extLst>
          </p:cNvPr>
          <p:cNvSpPr txBox="1"/>
          <p:nvPr/>
        </p:nvSpPr>
        <p:spPr>
          <a:xfrm>
            <a:off x="2772236" y="1850853"/>
            <a:ext cx="518457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Востребованность программ, рост качества реализуемых услуг – это </a:t>
            </a:r>
            <a:r>
              <a:rPr lang="ru-RU" sz="2000" b="1" dirty="0">
                <a:solidFill>
                  <a:srgbClr val="723D92"/>
                </a:solidFill>
                <a:effectLst/>
                <a:latin typeface="PT_Russia Text Bold" panose="02000503000000020004" pitchFamily="2" charset="0"/>
                <a:ea typeface="PT_Russia Text Bold" panose="02000503000000020004" pitchFamily="2" charset="0"/>
                <a:cs typeface="Times New Roman" panose="02020603050405020304" pitchFamily="18" charset="0"/>
              </a:rPr>
              <a:t>основные двигатели развития дополнительного образования </a:t>
            </a:r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через механизмы социального заказа.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7970D4-EF7F-BBC3-E9CC-4ADC730D7F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1560" y="1744874"/>
            <a:ext cx="1843174" cy="184317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4E5CE06-BF82-0117-B90C-6AAB3957BE0A}"/>
              </a:ext>
            </a:extLst>
          </p:cNvPr>
          <p:cNvSpPr txBox="1"/>
          <p:nvPr/>
        </p:nvSpPr>
        <p:spPr>
          <a:xfrm>
            <a:off x="1198808" y="2028493"/>
            <a:ext cx="5040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3</a:t>
            </a:r>
            <a:endParaRPr lang="ru-RU" sz="7000" dirty="0">
              <a:solidFill>
                <a:schemeClr val="bg1"/>
              </a:solidFill>
              <a:latin typeface="PT_Russia Text" panose="02000503000000020004" pitchFamily="2" charset="0"/>
              <a:ea typeface="PT_Russia Text" panose="02000503000000020004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377FDA-92EC-75F0-6C67-7DDBB6525C2A}"/>
              </a:ext>
            </a:extLst>
          </p:cNvPr>
          <p:cNvSpPr txBox="1"/>
          <p:nvPr/>
        </p:nvSpPr>
        <p:spPr>
          <a:xfrm>
            <a:off x="2772236" y="4340086"/>
            <a:ext cx="4572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723D92"/>
                </a:solidFill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Д</a:t>
            </a:r>
            <a:r>
              <a:rPr lang="ru-RU" sz="2000" dirty="0">
                <a:solidFill>
                  <a:srgbClr val="723D92"/>
                </a:solidFill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ает направление роста и </a:t>
            </a:r>
            <a:r>
              <a:rPr lang="ru-RU" sz="2000" u="sng" dirty="0">
                <a:solidFill>
                  <a:srgbClr val="723D92"/>
                </a:solidFill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уровня квалификации </a:t>
            </a:r>
            <a:r>
              <a:rPr lang="ru-RU" sz="2000" dirty="0">
                <a:solidFill>
                  <a:srgbClr val="723D92"/>
                </a:solidFill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педагогов дополнительного образования.</a:t>
            </a:r>
            <a:endParaRPr lang="ru-RU" sz="2000" dirty="0">
              <a:solidFill>
                <a:srgbClr val="723D92"/>
              </a:solidFill>
              <a:latin typeface="PT_Russia Text" panose="02000503000000020004" pitchFamily="2" charset="0"/>
              <a:ea typeface="PT_Russia Text" panose="02000503000000020004" pitchFamily="2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2488764-996D-4FAD-A6B9-153DB2888C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0681" y="4149080"/>
            <a:ext cx="1444932" cy="153968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EBBDD09-6B34-DF40-B962-A32A75760B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92346" y="44624"/>
            <a:ext cx="849899" cy="849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6541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F74D3C3-82FD-447A-BACE-6426F24E3871}"/>
              </a:ext>
            </a:extLst>
          </p:cNvPr>
          <p:cNvSpPr/>
          <p:nvPr/>
        </p:nvSpPr>
        <p:spPr>
          <a:xfrm>
            <a:off x="0" y="-1"/>
            <a:ext cx="9144000" cy="992837"/>
          </a:xfrm>
          <a:prstGeom prst="rect">
            <a:avLst/>
          </a:prstGeom>
          <a:solidFill>
            <a:srgbClr val="723D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B35C87-807D-4EF0-B359-AC9B9B3778E0}"/>
              </a:ext>
            </a:extLst>
          </p:cNvPr>
          <p:cNvSpPr txBox="1"/>
          <p:nvPr/>
        </p:nvSpPr>
        <p:spPr>
          <a:xfrm>
            <a:off x="1979712" y="118954"/>
            <a:ext cx="702027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СЗ. ПЕДАГОГ. </a:t>
            </a:r>
            <a:r>
              <a:rPr lang="ru-RU" sz="2500" dirty="0">
                <a:solidFill>
                  <a:srgbClr val="00DEFF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Индивидуальное планирование и конкурентная среда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3A7A0F4-A76E-4C50-97C4-4B5B98690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2228850" cy="13049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67CA4D6-ED53-A445-B57C-7679DBF1DC7F}"/>
              </a:ext>
            </a:extLst>
          </p:cNvPr>
          <p:cNvSpPr txBox="1"/>
          <p:nvPr/>
        </p:nvSpPr>
        <p:spPr>
          <a:xfrm>
            <a:off x="2685960" y="1597575"/>
            <a:ext cx="583264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Растет заинтересованность организаций, осуществляющих образовательную деятельность, в педагогах дополнительного образования, </a:t>
            </a:r>
            <a:r>
              <a:rPr lang="ru-RU" sz="2000" b="1" dirty="0">
                <a:solidFill>
                  <a:srgbClr val="723D92"/>
                </a:solidFill>
                <a:effectLst/>
                <a:latin typeface="PT_Russia Text Bold" panose="02000503000000020004" pitchFamily="2" charset="0"/>
                <a:ea typeface="PT_Russia Text Bold" panose="02000503000000020004" pitchFamily="2" charset="0"/>
                <a:cs typeface="Times New Roman" panose="02020603050405020304" pitchFamily="18" charset="0"/>
              </a:rPr>
              <a:t>качественно реализующих программы ДО</a:t>
            </a:r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, привлекающих высоким профессионализмом большее число обучающихся.</a:t>
            </a:r>
            <a:endParaRPr lang="ru-RU" sz="2000" dirty="0">
              <a:latin typeface="PT_Russia Text" panose="02000503000000020004" pitchFamily="2" charset="0"/>
              <a:ea typeface="PT_Russia Text" panose="02000503000000020004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01CB83-20BE-1E41-9FF1-52392040AC3B}"/>
              </a:ext>
            </a:extLst>
          </p:cNvPr>
          <p:cNvSpPr txBox="1"/>
          <p:nvPr/>
        </p:nvSpPr>
        <p:spPr>
          <a:xfrm>
            <a:off x="2771800" y="4373563"/>
            <a:ext cx="57712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Педагоги могут вести самые востребованные программы в </a:t>
            </a:r>
            <a:r>
              <a:rPr lang="ru-RU" sz="2000" b="1" dirty="0">
                <a:solidFill>
                  <a:srgbClr val="723D92"/>
                </a:solidFill>
                <a:effectLst/>
                <a:latin typeface="PT_Russia Text Bold" panose="02000503000000020004" pitchFamily="2" charset="0"/>
                <a:ea typeface="PT_Russia Text Bold" panose="02000503000000020004" pitchFamily="2" charset="0"/>
                <a:cs typeface="Times New Roman" panose="02020603050405020304" pitchFamily="18" charset="0"/>
              </a:rPr>
              <a:t>сетевой форме </a:t>
            </a:r>
            <a:r>
              <a:rPr lang="ru-RU" sz="2000" dirty="0">
                <a:solidFill>
                  <a:srgbClr val="723D92"/>
                </a:solidFill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с другими организациями</a:t>
            </a:r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, внедряя свои идеи «в массы».</a:t>
            </a:r>
            <a:endParaRPr lang="ru-RU" sz="2000" dirty="0">
              <a:latin typeface="PT_Russia Text" panose="02000503000000020004" pitchFamily="2" charset="0"/>
              <a:ea typeface="PT_Russia Text" panose="02000503000000020004" pitchFamily="2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B54B7B7-F463-1F1E-C5F4-B27E3F35BE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1560" y="1585826"/>
            <a:ext cx="1843174" cy="184317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991470-9517-9E10-C3E4-3FE45755E038}"/>
              </a:ext>
            </a:extLst>
          </p:cNvPr>
          <p:cNvSpPr txBox="1"/>
          <p:nvPr/>
        </p:nvSpPr>
        <p:spPr>
          <a:xfrm>
            <a:off x="1198808" y="1869445"/>
            <a:ext cx="5040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4</a:t>
            </a:r>
            <a:endParaRPr lang="ru-RU" sz="7000" dirty="0">
              <a:solidFill>
                <a:schemeClr val="bg1"/>
              </a:solidFill>
              <a:latin typeface="PT_Russia Text" panose="02000503000000020004" pitchFamily="2" charset="0"/>
              <a:ea typeface="PT_Russia Text" panose="02000503000000020004" pitchFamily="2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A1A5A13-532A-9569-E60C-4B94F2107F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1560" y="4113695"/>
            <a:ext cx="1843174" cy="18431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808FFF3-2F19-A600-C7E4-1753356AEA55}"/>
              </a:ext>
            </a:extLst>
          </p:cNvPr>
          <p:cNvSpPr txBox="1"/>
          <p:nvPr/>
        </p:nvSpPr>
        <p:spPr>
          <a:xfrm>
            <a:off x="1198808" y="4397314"/>
            <a:ext cx="5040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5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2EEEED5-F562-1F4E-A6ED-4B353B89D1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2346" y="44624"/>
            <a:ext cx="849899" cy="849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9441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3F2863A-38C8-620B-51D0-17E9B9E1F5A4}"/>
              </a:ext>
            </a:extLst>
          </p:cNvPr>
          <p:cNvSpPr/>
          <p:nvPr/>
        </p:nvSpPr>
        <p:spPr>
          <a:xfrm>
            <a:off x="-36512" y="19211"/>
            <a:ext cx="9180512" cy="6858001"/>
          </a:xfrm>
          <a:prstGeom prst="rect">
            <a:avLst/>
          </a:prstGeom>
          <a:solidFill>
            <a:srgbClr val="87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2C6AAC6-A175-D0C6-C332-8D1B88FBBC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3528" y="2522809"/>
            <a:ext cx="8735803" cy="185080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8AD61F2-CD09-DB24-BF16-DC04CE3E28A0}"/>
              </a:ext>
            </a:extLst>
          </p:cNvPr>
          <p:cNvSpPr txBox="1"/>
          <p:nvPr/>
        </p:nvSpPr>
        <p:spPr>
          <a:xfrm>
            <a:off x="-2604" y="4392826"/>
            <a:ext cx="245579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Запись на востребованные программы</a:t>
            </a:r>
            <a:endParaRPr lang="ru-RU" sz="2000" dirty="0">
              <a:solidFill>
                <a:schemeClr val="bg1"/>
              </a:solidFill>
              <a:latin typeface="PT_Russia Text" panose="02000503000000020004" pitchFamily="2" charset="0"/>
              <a:ea typeface="PT_Russia Text" panose="02000503000000020004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262B67-25D3-CB6A-3D60-EFB6E1AEAA2C}"/>
              </a:ext>
            </a:extLst>
          </p:cNvPr>
          <p:cNvSpPr txBox="1"/>
          <p:nvPr/>
        </p:nvSpPr>
        <p:spPr>
          <a:xfrm>
            <a:off x="1742175" y="1488614"/>
            <a:ext cx="22288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Экономия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средств</a:t>
            </a:r>
            <a:endParaRPr lang="ru-RU" sz="2000" dirty="0">
              <a:solidFill>
                <a:schemeClr val="bg1"/>
              </a:solidFill>
              <a:latin typeface="PT_Russia Text" panose="02000503000000020004" pitchFamily="2" charset="0"/>
              <a:ea typeface="PT_Russia Text" panose="02000503000000020004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1287A6-7CD7-2F8C-5192-E999B961F1AF}"/>
              </a:ext>
            </a:extLst>
          </p:cNvPr>
          <p:cNvSpPr txBox="1"/>
          <p:nvPr/>
        </p:nvSpPr>
        <p:spPr>
          <a:xfrm>
            <a:off x="3395107" y="4461445"/>
            <a:ext cx="235378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Преимущество при многолетних программах</a:t>
            </a:r>
            <a:endParaRPr lang="ru-RU" sz="2000" dirty="0">
              <a:solidFill>
                <a:schemeClr val="bg1"/>
              </a:solidFill>
              <a:latin typeface="PT_Russia Text" panose="02000503000000020004" pitchFamily="2" charset="0"/>
              <a:ea typeface="PT_Russia Text" panose="02000503000000020004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549D57-C646-CA33-ED9E-55E2CE124F3E}"/>
              </a:ext>
            </a:extLst>
          </p:cNvPr>
          <p:cNvSpPr txBox="1"/>
          <p:nvPr/>
        </p:nvSpPr>
        <p:spPr>
          <a:xfrm>
            <a:off x="5076056" y="1501179"/>
            <a:ext cx="24482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Частичная оплата сертификатом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C013BA-332E-E80E-94AF-2F692491533D}"/>
              </a:ext>
            </a:extLst>
          </p:cNvPr>
          <p:cNvSpPr txBox="1"/>
          <p:nvPr/>
        </p:nvSpPr>
        <p:spPr>
          <a:xfrm>
            <a:off x="6999642" y="4461445"/>
            <a:ext cx="207877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Спрос рождает предложение </a:t>
            </a:r>
            <a:endParaRPr lang="ru-RU" sz="2000" dirty="0">
              <a:solidFill>
                <a:schemeClr val="bg1"/>
              </a:solidFill>
              <a:latin typeface="PT_Russia Text" panose="02000503000000020004" pitchFamily="2" charset="0"/>
              <a:ea typeface="PT_Russia Text" panose="02000503000000020004" pitchFamily="2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F74D3C3-82FD-447A-BACE-6426F24E3871}"/>
              </a:ext>
            </a:extLst>
          </p:cNvPr>
          <p:cNvSpPr/>
          <p:nvPr/>
        </p:nvSpPr>
        <p:spPr>
          <a:xfrm>
            <a:off x="0" y="-1"/>
            <a:ext cx="9144000" cy="992837"/>
          </a:xfrm>
          <a:prstGeom prst="rect">
            <a:avLst/>
          </a:prstGeom>
          <a:solidFill>
            <a:srgbClr val="723D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3A7A0F4-A76E-4C50-97C4-4B5B986907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2228850" cy="13049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B2F04E9-9D06-8B46-8FF4-6C60B1745F60}"/>
              </a:ext>
            </a:extLst>
          </p:cNvPr>
          <p:cNvSpPr txBox="1"/>
          <p:nvPr/>
        </p:nvSpPr>
        <p:spPr>
          <a:xfrm>
            <a:off x="2123728" y="118954"/>
            <a:ext cx="702027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СОЦИАЛЬНЫЙ ЗАКАЗ. </a:t>
            </a:r>
          </a:p>
          <a:p>
            <a:r>
              <a:rPr lang="ru-RU" sz="2500" dirty="0">
                <a:solidFill>
                  <a:srgbClr val="00DEFF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РОДИТЕЛЬ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37C369A-22F4-404F-96C7-C1FAE325DE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2346" y="44624"/>
            <a:ext cx="849899" cy="849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1918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F74D3C3-82FD-447A-BACE-6426F24E3871}"/>
              </a:ext>
            </a:extLst>
          </p:cNvPr>
          <p:cNvSpPr/>
          <p:nvPr/>
        </p:nvSpPr>
        <p:spPr>
          <a:xfrm>
            <a:off x="0" y="-1"/>
            <a:ext cx="9144000" cy="992837"/>
          </a:xfrm>
          <a:prstGeom prst="rect">
            <a:avLst/>
          </a:prstGeom>
          <a:solidFill>
            <a:srgbClr val="723D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B35C87-807D-4EF0-B359-AC9B9B3778E0}"/>
              </a:ext>
            </a:extLst>
          </p:cNvPr>
          <p:cNvSpPr txBox="1"/>
          <p:nvPr/>
        </p:nvSpPr>
        <p:spPr>
          <a:xfrm>
            <a:off x="2051720" y="215642"/>
            <a:ext cx="698376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СЗ. РОДИТЕЛЬ. </a:t>
            </a:r>
            <a:r>
              <a:rPr lang="ru-RU" sz="2500" dirty="0">
                <a:solidFill>
                  <a:schemeClr val="accent6">
                    <a:lumMod val="75000"/>
                  </a:schemeClr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Выбор и экономия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3A7A0F4-A76E-4C50-97C4-4B5B98690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2228850" cy="13049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67CA4D6-ED53-A445-B57C-7679DBF1DC7F}"/>
              </a:ext>
            </a:extLst>
          </p:cNvPr>
          <p:cNvSpPr txBox="1"/>
          <p:nvPr/>
        </p:nvSpPr>
        <p:spPr>
          <a:xfrm>
            <a:off x="2411252" y="1604491"/>
            <a:ext cx="6264696" cy="2473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Социальный сертификат дает возможность записать ребенка на </a:t>
            </a:r>
            <a:r>
              <a:rPr lang="ru-RU" sz="2000" b="1" dirty="0">
                <a:solidFill>
                  <a:srgbClr val="723D92"/>
                </a:solidFill>
                <a:effectLst/>
                <a:latin typeface="PT_Russia Text Bold" panose="02000503000000020004" pitchFamily="2" charset="0"/>
                <a:ea typeface="PT_Russia Text Bold" panose="02000503000000020004" pitchFamily="2" charset="0"/>
                <a:cs typeface="Times New Roman" panose="02020603050405020304" pitchFamily="18" charset="0"/>
              </a:rPr>
              <a:t>самые популярные программы</a:t>
            </a:r>
            <a:r>
              <a:rPr lang="ru-RU" sz="2000" dirty="0">
                <a:solidFill>
                  <a:srgbClr val="723D92"/>
                </a:solidFill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Ведь без сертификата места в таких программах ограничены, а с сертификатом образовательная организация </a:t>
            </a:r>
            <a:r>
              <a:rPr lang="ru-RU" sz="2000" u="sng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может открыть дополнительные</a:t>
            </a:r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!</a:t>
            </a:r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</a:rPr>
              <a:t> </a:t>
            </a:r>
            <a:endParaRPr lang="ru-RU" sz="2000" dirty="0">
              <a:effectLst/>
              <a:latin typeface="PT_Russia Text" panose="02000503000000020004" pitchFamily="2" charset="0"/>
              <a:ea typeface="PT_Russia Text" panose="0200050300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289EC2-62ED-B946-9C26-ED7FB05F58F1}"/>
              </a:ext>
            </a:extLst>
          </p:cNvPr>
          <p:cNvSpPr txBox="1"/>
          <p:nvPr/>
        </p:nvSpPr>
        <p:spPr>
          <a:xfrm>
            <a:off x="2411252" y="4689644"/>
            <a:ext cx="63793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Пойти можно не только в государственное (муниципальное) учреждение, но и к частнику. </a:t>
            </a:r>
          </a:p>
          <a:p>
            <a:endParaRPr lang="ru-RU" sz="1000" dirty="0">
              <a:latin typeface="PT_Russia Text" panose="02000503000000020004" pitchFamily="2" charset="0"/>
              <a:ea typeface="PT_Russia Text" panose="02000503000000020004" pitchFamily="2" charset="0"/>
              <a:cs typeface="Times New Roman" panose="02020603050405020304" pitchFamily="18" charset="0"/>
            </a:endParaRPr>
          </a:p>
          <a:p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Таким образом, у родителей появляется возможность </a:t>
            </a:r>
            <a:r>
              <a:rPr lang="ru-RU" sz="2000" b="1" dirty="0">
                <a:solidFill>
                  <a:srgbClr val="723D92"/>
                </a:solidFill>
                <a:effectLst/>
                <a:latin typeface="PT_Russia Text Bold" panose="02000503000000020004" pitchFamily="2" charset="0"/>
                <a:ea typeface="PT_Russia Text Bold" panose="02000503000000020004" pitchFamily="2" charset="0"/>
                <a:cs typeface="Times New Roman" panose="02020603050405020304" pitchFamily="18" charset="0"/>
              </a:rPr>
              <a:t>экономии собственных средств</a:t>
            </a:r>
            <a:r>
              <a:rPr lang="ru-RU" sz="2000" dirty="0">
                <a:solidFill>
                  <a:srgbClr val="723D92"/>
                </a:solidFill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. </a:t>
            </a:r>
            <a:endParaRPr lang="ru-RU" sz="2000" dirty="0">
              <a:solidFill>
                <a:srgbClr val="723D92"/>
              </a:solidFill>
              <a:latin typeface="PT_Russia Text" panose="02000503000000020004" pitchFamily="2" charset="0"/>
              <a:ea typeface="PT_Russia Text" panose="02000503000000020004" pitchFamily="2" charset="0"/>
            </a:endParaRP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C1FF3028-2257-BCA2-C75E-629C9510A710}"/>
              </a:ext>
            </a:extLst>
          </p:cNvPr>
          <p:cNvGrpSpPr/>
          <p:nvPr/>
        </p:nvGrpSpPr>
        <p:grpSpPr>
          <a:xfrm>
            <a:off x="385676" y="1520567"/>
            <a:ext cx="1843174" cy="1843174"/>
            <a:chOff x="539552" y="2507413"/>
            <a:chExt cx="1843174" cy="1843174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1486E3A5-7A2B-D900-8196-205F6101BE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39552" y="2507413"/>
              <a:ext cx="1843174" cy="1843174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5F9F232-E399-9DB9-26F1-7950A5505384}"/>
                </a:ext>
              </a:extLst>
            </p:cNvPr>
            <p:cNvSpPr txBox="1"/>
            <p:nvPr/>
          </p:nvSpPr>
          <p:spPr>
            <a:xfrm>
              <a:off x="1126800" y="2791032"/>
              <a:ext cx="504056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0" dirty="0">
                  <a:solidFill>
                    <a:schemeClr val="bg1"/>
                  </a:solidFill>
                  <a:latin typeface="PT_Russia Text" panose="02000503000000020004" pitchFamily="2" charset="0"/>
                  <a:ea typeface="PT_Russia Text" panose="02000503000000020004" pitchFamily="2" charset="0"/>
                </a:rPr>
                <a:t>1</a:t>
              </a:r>
              <a:endParaRPr lang="ru-RU" sz="70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endParaRPr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B166D7B-5A57-53B2-F322-7BCA027CE6D9}"/>
              </a:ext>
            </a:extLst>
          </p:cNvPr>
          <p:cNvGrpSpPr/>
          <p:nvPr/>
        </p:nvGrpSpPr>
        <p:grpSpPr>
          <a:xfrm>
            <a:off x="385676" y="4215923"/>
            <a:ext cx="1843174" cy="1843174"/>
            <a:chOff x="539552" y="2507413"/>
            <a:chExt cx="1843174" cy="1843174"/>
          </a:xfrm>
        </p:grpSpPr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D48C4199-05E1-F4A6-4157-4BFD3B9086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39552" y="2507413"/>
              <a:ext cx="1843174" cy="1843174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3D32963-3770-0DE1-4590-2CCB80B74F1A}"/>
                </a:ext>
              </a:extLst>
            </p:cNvPr>
            <p:cNvSpPr txBox="1"/>
            <p:nvPr/>
          </p:nvSpPr>
          <p:spPr>
            <a:xfrm>
              <a:off x="1126800" y="2791032"/>
              <a:ext cx="504056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7000" dirty="0">
                  <a:solidFill>
                    <a:schemeClr val="bg1"/>
                  </a:solidFill>
                  <a:latin typeface="PT_Russia Text" panose="02000503000000020004" pitchFamily="2" charset="0"/>
                  <a:ea typeface="PT_Russia Text" panose="02000503000000020004" pitchFamily="2" charset="0"/>
                </a:rPr>
                <a:t>2</a:t>
              </a:r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A45DF87-52EF-6940-BA03-5820ED1172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2346" y="44624"/>
            <a:ext cx="849899" cy="849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6594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F74D3C3-82FD-447A-BACE-6426F24E3871}"/>
              </a:ext>
            </a:extLst>
          </p:cNvPr>
          <p:cNvSpPr/>
          <p:nvPr/>
        </p:nvSpPr>
        <p:spPr>
          <a:xfrm>
            <a:off x="0" y="-1"/>
            <a:ext cx="9144000" cy="992837"/>
          </a:xfrm>
          <a:prstGeom prst="rect">
            <a:avLst/>
          </a:prstGeom>
          <a:solidFill>
            <a:srgbClr val="723D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B35C87-807D-4EF0-B359-AC9B9B3778E0}"/>
              </a:ext>
            </a:extLst>
          </p:cNvPr>
          <p:cNvSpPr txBox="1"/>
          <p:nvPr/>
        </p:nvSpPr>
        <p:spPr>
          <a:xfrm>
            <a:off x="1979712" y="241484"/>
            <a:ext cx="7020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СЗ. РОДИТЕЛЬ. </a:t>
            </a:r>
            <a:r>
              <a:rPr lang="ru-RU" sz="2800" dirty="0">
                <a:solidFill>
                  <a:srgbClr val="DB560D"/>
                </a:solidFill>
                <a:latin typeface="Times" pitchFamily="2" charset="0"/>
                <a:ea typeface="PT_Russia Text" panose="02000503000000020004" pitchFamily="2" charset="0"/>
              </a:rPr>
              <a:t>Преимущественное право</a:t>
            </a:r>
            <a:endParaRPr lang="ru-RU" sz="2800" dirty="0">
              <a:solidFill>
                <a:srgbClr val="DB560D"/>
              </a:solidFill>
              <a:effectLst/>
              <a:latin typeface="Times" pitchFamily="2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3A7A0F4-A76E-4C50-97C4-4B5B98690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2228850" cy="13049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67CA4D6-ED53-A445-B57C-7679DBF1DC7F}"/>
              </a:ext>
            </a:extLst>
          </p:cNvPr>
          <p:cNvSpPr txBox="1"/>
          <p:nvPr/>
        </p:nvSpPr>
        <p:spPr>
          <a:xfrm>
            <a:off x="2731582" y="1738320"/>
            <a:ext cx="580085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Социальный заказ дает ребенку преимущество в </a:t>
            </a:r>
            <a:r>
              <a:rPr lang="ru-RU" sz="2000" b="1" dirty="0">
                <a:solidFill>
                  <a:srgbClr val="723D92"/>
                </a:solidFill>
                <a:effectLst/>
                <a:latin typeface="PT_Russia Text Bold" panose="02000503000000020004" pitchFamily="2" charset="0"/>
                <a:ea typeface="PT_Russia Text Bold" panose="02000503000000020004" pitchFamily="2" charset="0"/>
                <a:cs typeface="Times New Roman" panose="02020603050405020304" pitchFamily="18" charset="0"/>
              </a:rPr>
              <a:t>получении социального сертификата на следующий год</a:t>
            </a:r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, при записи на многолетнюю программу. </a:t>
            </a:r>
          </a:p>
          <a:p>
            <a:endParaRPr lang="ru-RU" sz="2000" dirty="0">
              <a:latin typeface="PT_Russia Text" panose="02000503000000020004" pitchFamily="2" charset="0"/>
              <a:ea typeface="PT_Russia Text" panose="02000503000000020004" pitchFamily="2" charset="0"/>
              <a:cs typeface="Times New Roman" panose="02020603050405020304" pitchFamily="18" charset="0"/>
            </a:endParaRPr>
          </a:p>
          <a:p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Иными словами, дети записавшиеся на 1 год обучения по программе «Ритмика», реализуемой 4 года, после окончания обучения по первому году </a:t>
            </a:r>
            <a:r>
              <a:rPr lang="ru-RU" sz="2000" dirty="0">
                <a:solidFill>
                  <a:srgbClr val="723D92"/>
                </a:solidFill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у ребенка </a:t>
            </a:r>
            <a:r>
              <a:rPr lang="ru-RU" sz="2000" u="sng" dirty="0">
                <a:solidFill>
                  <a:srgbClr val="723D92"/>
                </a:solidFill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есть преимущество </a:t>
            </a:r>
            <a:r>
              <a:rPr lang="ru-RU" sz="2000" dirty="0">
                <a:solidFill>
                  <a:srgbClr val="723D92"/>
                </a:solidFill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в получении социального сертификата на следующий год обучения, так как он уже </a:t>
            </a:r>
            <a:r>
              <a:rPr lang="ru-RU" sz="2000" u="sng" dirty="0">
                <a:solidFill>
                  <a:srgbClr val="723D92"/>
                </a:solidFill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начал обучение по данной программе</a:t>
            </a:r>
            <a:r>
              <a:rPr lang="ru-RU" sz="2000" dirty="0">
                <a:solidFill>
                  <a:srgbClr val="723D92"/>
                </a:solidFill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solidFill>
                  <a:srgbClr val="723D92"/>
                </a:solidFill>
                <a:effectLst/>
                <a:latin typeface="PT_Russia Text" panose="02000503000000020004" pitchFamily="2" charset="0"/>
                <a:ea typeface="PT_Russia Text" panose="02000503000000020004" pitchFamily="2" charset="0"/>
              </a:rPr>
              <a:t> </a:t>
            </a:r>
            <a:endParaRPr lang="ru-RU" sz="2000" dirty="0">
              <a:solidFill>
                <a:srgbClr val="723D92"/>
              </a:solidFill>
              <a:latin typeface="PT_Russia Text" panose="02000503000000020004" pitchFamily="2" charset="0"/>
              <a:ea typeface="PT_Russia Text" panose="02000503000000020004" pitchFamily="2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F1FBF52-B44E-83B0-3283-12FA92BD85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1560" y="1585826"/>
            <a:ext cx="1843174" cy="184317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DAFAAE4-F4E5-AFE7-CB33-5643C2B6CC9E}"/>
              </a:ext>
            </a:extLst>
          </p:cNvPr>
          <p:cNvSpPr txBox="1"/>
          <p:nvPr/>
        </p:nvSpPr>
        <p:spPr>
          <a:xfrm>
            <a:off x="1198808" y="1869445"/>
            <a:ext cx="5040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3</a:t>
            </a:r>
            <a:endParaRPr lang="ru-RU" sz="7000" dirty="0">
              <a:solidFill>
                <a:schemeClr val="bg1"/>
              </a:solidFill>
              <a:latin typeface="PT_Russia Text" panose="02000503000000020004" pitchFamily="2" charset="0"/>
              <a:ea typeface="PT_Russia Text" panose="02000503000000020004" pitchFamily="2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D0BAAFB-67C0-DB94-15D1-72E0408569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0681" y="4437112"/>
            <a:ext cx="1444932" cy="153968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B0478CC-D798-BF48-A31C-50B958C733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92346" y="44624"/>
            <a:ext cx="849899" cy="849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3246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F74D3C3-82FD-447A-BACE-6426F24E3871}"/>
              </a:ext>
            </a:extLst>
          </p:cNvPr>
          <p:cNvSpPr/>
          <p:nvPr/>
        </p:nvSpPr>
        <p:spPr>
          <a:xfrm>
            <a:off x="0" y="-1"/>
            <a:ext cx="9144000" cy="992837"/>
          </a:xfrm>
          <a:prstGeom prst="rect">
            <a:avLst/>
          </a:prstGeom>
          <a:solidFill>
            <a:srgbClr val="723D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B35C87-807D-4EF0-B359-AC9B9B3778E0}"/>
              </a:ext>
            </a:extLst>
          </p:cNvPr>
          <p:cNvSpPr txBox="1"/>
          <p:nvPr/>
        </p:nvSpPr>
        <p:spPr>
          <a:xfrm>
            <a:off x="1979712" y="118954"/>
            <a:ext cx="702027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СЗ. РОДИТЕЛЬ. </a:t>
            </a:r>
            <a:r>
              <a:rPr lang="ru-RU" sz="2500" dirty="0">
                <a:solidFill>
                  <a:schemeClr val="accent6">
                    <a:lumMod val="75000"/>
                  </a:schemeClr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Частичная оплата и повышение разнообразия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3A7A0F4-A76E-4C50-97C4-4B5B98690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2228850" cy="13049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67CA4D6-ED53-A445-B57C-7679DBF1DC7F}"/>
              </a:ext>
            </a:extLst>
          </p:cNvPr>
          <p:cNvSpPr txBox="1"/>
          <p:nvPr/>
        </p:nvSpPr>
        <p:spPr>
          <a:xfrm>
            <a:off x="2629574" y="1909281"/>
            <a:ext cx="63704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Возможность выбора более длительной и углубленной программы, </a:t>
            </a:r>
            <a:r>
              <a:rPr lang="ru-RU" sz="2000" b="1" dirty="0">
                <a:solidFill>
                  <a:srgbClr val="723D92"/>
                </a:solidFill>
                <a:effectLst/>
                <a:latin typeface="PT_Russia Text Bold" panose="02000503000000020004" pitchFamily="2" charset="0"/>
                <a:ea typeface="PT_Russia Text Bold" panose="02000503000000020004" pitchFamily="2" charset="0"/>
                <a:cs typeface="Times New Roman" panose="02020603050405020304" pitchFamily="18" charset="0"/>
              </a:rPr>
              <a:t>оплатив ее часть </a:t>
            </a:r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сертификатом.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01CB83-20BE-1E41-9FF1-52392040AC3B}"/>
              </a:ext>
            </a:extLst>
          </p:cNvPr>
          <p:cNvSpPr txBox="1"/>
          <p:nvPr/>
        </p:nvSpPr>
        <p:spPr>
          <a:xfrm>
            <a:off x="2645532" y="4715258"/>
            <a:ext cx="6048672" cy="1053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Расширяется выбор программ, а конкуренция заставляет повышать </a:t>
            </a:r>
            <a:r>
              <a:rPr lang="ru-RU" sz="2000" b="1" dirty="0">
                <a:solidFill>
                  <a:srgbClr val="723D92"/>
                </a:solidFill>
                <a:effectLst/>
                <a:latin typeface="PT_Russia Text Bold" panose="02000503000000020004" pitchFamily="2" charset="0"/>
                <a:ea typeface="PT_Russia Text Bold" panose="02000503000000020004" pitchFamily="2" charset="0"/>
                <a:cs typeface="Times New Roman" panose="02020603050405020304" pitchFamily="18" charset="0"/>
              </a:rPr>
              <a:t>их качество и востребованность</a:t>
            </a:r>
            <a:r>
              <a:rPr lang="ru-RU" sz="2000" dirty="0">
                <a:solidFill>
                  <a:srgbClr val="723D92"/>
                </a:solidFill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F0F56F3-A7F8-35F8-AD71-2E44706C12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9272" y="1697531"/>
            <a:ext cx="1843174" cy="184317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A38D92E-D972-F60E-5EA4-97CA920C19E7}"/>
              </a:ext>
            </a:extLst>
          </p:cNvPr>
          <p:cNvSpPr txBox="1"/>
          <p:nvPr/>
        </p:nvSpPr>
        <p:spPr>
          <a:xfrm>
            <a:off x="1146520" y="1981150"/>
            <a:ext cx="5040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4</a:t>
            </a:r>
            <a:endParaRPr lang="ru-RU" sz="7000" dirty="0">
              <a:solidFill>
                <a:schemeClr val="bg1"/>
              </a:solidFill>
              <a:latin typeface="PT_Russia Text" panose="02000503000000020004" pitchFamily="2" charset="0"/>
              <a:ea typeface="PT_Russia Text" panose="02000503000000020004" pitchFamily="2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3B702D2-C3BA-CE84-FD5A-76A866B891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1560" y="4320482"/>
            <a:ext cx="1843174" cy="18431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8EFBF30-FBB4-4464-9675-8259C54AD313}"/>
              </a:ext>
            </a:extLst>
          </p:cNvPr>
          <p:cNvSpPr txBox="1"/>
          <p:nvPr/>
        </p:nvSpPr>
        <p:spPr>
          <a:xfrm>
            <a:off x="1198808" y="4604101"/>
            <a:ext cx="5040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5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421B090-622D-0143-9D46-930444305A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2346" y="44624"/>
            <a:ext cx="849899" cy="849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167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054F9372-3949-82AD-BFD7-548E36F003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051" b="4229"/>
          <a:stretch/>
        </p:blipFill>
        <p:spPr>
          <a:xfrm>
            <a:off x="3126685" y="260648"/>
            <a:ext cx="6017315" cy="671799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E963D4B-2DFB-40D4-916F-51088E982DDA}"/>
              </a:ext>
            </a:extLst>
          </p:cNvPr>
          <p:cNvSpPr/>
          <p:nvPr/>
        </p:nvSpPr>
        <p:spPr>
          <a:xfrm>
            <a:off x="0" y="-1"/>
            <a:ext cx="9144000" cy="992837"/>
          </a:xfrm>
          <a:prstGeom prst="rect">
            <a:avLst/>
          </a:prstGeom>
          <a:solidFill>
            <a:srgbClr val="723D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38309D-F8D7-4987-AA1A-089F70AA9CC1}"/>
              </a:ext>
            </a:extLst>
          </p:cNvPr>
          <p:cNvSpPr txBox="1"/>
          <p:nvPr/>
        </p:nvSpPr>
        <p:spPr>
          <a:xfrm>
            <a:off x="1940080" y="260648"/>
            <a:ext cx="674934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5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ПРЕИМУЩЕСТВА СОЦИАЛЬНОГО ЗАКАЗА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002D37F-737D-48B8-ADEF-251DC5AF3C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2228850" cy="13049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767391E-44E6-3840-96D5-91FCAD4D38CF}"/>
              </a:ext>
            </a:extLst>
          </p:cNvPr>
          <p:cNvSpPr txBox="1"/>
          <p:nvPr/>
        </p:nvSpPr>
        <p:spPr>
          <a:xfrm>
            <a:off x="1910649" y="3058794"/>
            <a:ext cx="19222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/>
              <a:t>Муниципалитет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7844B6B-F2E0-9341-A1C4-B3184C9A6219}"/>
              </a:ext>
            </a:extLst>
          </p:cNvPr>
          <p:cNvSpPr txBox="1"/>
          <p:nvPr/>
        </p:nvSpPr>
        <p:spPr>
          <a:xfrm>
            <a:off x="5913566" y="3063298"/>
            <a:ext cx="16072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/>
              <a:t>Организация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49D30C4-1656-6341-B8ED-C1C69F664221}"/>
              </a:ext>
            </a:extLst>
          </p:cNvPr>
          <p:cNvSpPr txBox="1"/>
          <p:nvPr/>
        </p:nvSpPr>
        <p:spPr>
          <a:xfrm>
            <a:off x="2245733" y="5754556"/>
            <a:ext cx="10422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/>
              <a:t>Педагог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0C230A1-83C8-2F45-86F8-5A0E1753656B}"/>
              </a:ext>
            </a:extLst>
          </p:cNvPr>
          <p:cNvSpPr txBox="1"/>
          <p:nvPr/>
        </p:nvSpPr>
        <p:spPr>
          <a:xfrm>
            <a:off x="6119777" y="5727078"/>
            <a:ext cx="11948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/>
              <a:t>Родитель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C53446C-456E-86AD-9BE0-00C9D52947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31031" y="1528820"/>
            <a:ext cx="1372307" cy="146549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FB47B68-AA25-C782-3AE9-19C7E08B31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81945" y="4391476"/>
            <a:ext cx="2672691" cy="120872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D34FC29-3013-8BF2-8153-C26DC0CAB89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910649" y="1320971"/>
            <a:ext cx="2050137" cy="168939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24B498B-8512-9B30-BBA7-F9B2BFD1247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081496" y="4159688"/>
            <a:ext cx="1580561" cy="156739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983EFA2D-ECF9-4548-10AF-D899AAA5FE46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19556" r="18370" b="1645"/>
          <a:stretch/>
        </p:blipFill>
        <p:spPr>
          <a:xfrm>
            <a:off x="6915149" y="992836"/>
            <a:ext cx="2228851" cy="5865164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E420D39-A2F0-5727-DE08-2ADC4470B2A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33249" y="3063941"/>
            <a:ext cx="1580561" cy="156739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1AAF2C0-D636-7B4E-A540-4E7F17F4850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92346" y="44624"/>
            <a:ext cx="849899" cy="849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11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D689C64-4304-47DB-9D01-2FA72BDEBE5A}"/>
              </a:ext>
            </a:extLst>
          </p:cNvPr>
          <p:cNvSpPr/>
          <p:nvPr/>
        </p:nvSpPr>
        <p:spPr>
          <a:xfrm>
            <a:off x="0" y="-1"/>
            <a:ext cx="9144000" cy="6858001"/>
          </a:xfrm>
          <a:prstGeom prst="rect">
            <a:avLst/>
          </a:prstGeom>
          <a:solidFill>
            <a:srgbClr val="723D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C93940B-7D6E-4399-A61C-DE50B5A8C6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7575"/>
          <a:stretch/>
        </p:blipFill>
        <p:spPr>
          <a:xfrm>
            <a:off x="0" y="-531440"/>
            <a:ext cx="1941106" cy="942000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8F79408-8261-45BC-90BE-CDE4B8FD73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64794" y="980728"/>
            <a:ext cx="1941106" cy="5291508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43CAC64-6711-147A-5B39-4F70E12481F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r="24234"/>
          <a:stretch/>
        </p:blipFill>
        <p:spPr>
          <a:xfrm>
            <a:off x="3093970" y="0"/>
            <a:ext cx="605003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DEA4309-932E-491D-8021-C42ED8F73D97}"/>
              </a:ext>
            </a:extLst>
          </p:cNvPr>
          <p:cNvSpPr/>
          <p:nvPr/>
        </p:nvSpPr>
        <p:spPr>
          <a:xfrm>
            <a:off x="2019057" y="2613391"/>
            <a:ext cx="5105886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0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СПАСИБО</a:t>
            </a:r>
          </a:p>
          <a:p>
            <a:pPr algn="ctr"/>
            <a:r>
              <a:rPr lang="ru-RU" sz="50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773670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82BE671-920E-DBF3-A168-18C54B2525D0}"/>
              </a:ext>
            </a:extLst>
          </p:cNvPr>
          <p:cNvSpPr/>
          <p:nvPr/>
        </p:nvSpPr>
        <p:spPr>
          <a:xfrm>
            <a:off x="0" y="19211"/>
            <a:ext cx="9141396" cy="6858001"/>
          </a:xfrm>
          <a:prstGeom prst="rect">
            <a:avLst/>
          </a:prstGeom>
          <a:solidFill>
            <a:srgbClr val="87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F74D3C3-82FD-447A-BACE-6426F24E3871}"/>
              </a:ext>
            </a:extLst>
          </p:cNvPr>
          <p:cNvSpPr/>
          <p:nvPr/>
        </p:nvSpPr>
        <p:spPr>
          <a:xfrm>
            <a:off x="0" y="-1"/>
            <a:ext cx="9144000" cy="992837"/>
          </a:xfrm>
          <a:prstGeom prst="rect">
            <a:avLst/>
          </a:prstGeom>
          <a:solidFill>
            <a:srgbClr val="723D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B35C87-807D-4EF0-B359-AC9B9B3778E0}"/>
              </a:ext>
            </a:extLst>
          </p:cNvPr>
          <p:cNvSpPr txBox="1"/>
          <p:nvPr/>
        </p:nvSpPr>
        <p:spPr>
          <a:xfrm>
            <a:off x="1979712" y="260648"/>
            <a:ext cx="679513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5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СОЦИАЛЬНЫЙ ЗАКАЗ. </a:t>
            </a:r>
            <a:r>
              <a:rPr lang="ru-RU" sz="2500" dirty="0">
                <a:solidFill>
                  <a:srgbClr val="00DEFF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МУНИЦИПАЛИТЕТ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3A7A0F4-A76E-4C50-97C4-4B5B98690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2228850" cy="130492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0585BB5-4CDB-2B5A-B67B-280C7D6AA5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3528" y="2522809"/>
            <a:ext cx="8735803" cy="185080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930DE3E-2C9B-DA02-51BF-3E5D392E62C8}"/>
              </a:ext>
            </a:extLst>
          </p:cNvPr>
          <p:cNvSpPr txBox="1"/>
          <p:nvPr/>
        </p:nvSpPr>
        <p:spPr>
          <a:xfrm>
            <a:off x="388014" y="4308484"/>
            <a:ext cx="191389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Контроль</a:t>
            </a:r>
            <a:endParaRPr lang="en-US" sz="2000" dirty="0">
              <a:solidFill>
                <a:schemeClr val="bg1"/>
              </a:solidFill>
              <a:latin typeface="PT_Russia Text" panose="02000503000000020004" pitchFamily="2" charset="0"/>
              <a:ea typeface="PT_Russia Text" panose="02000503000000020004" pitchFamily="2" charset="0"/>
            </a:endParaRP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объема услуг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97F4E1-3EAC-66E2-A07E-9850582FC69B}"/>
              </a:ext>
            </a:extLst>
          </p:cNvPr>
          <p:cNvSpPr txBox="1"/>
          <p:nvPr/>
        </p:nvSpPr>
        <p:spPr>
          <a:xfrm>
            <a:off x="1835696" y="1405820"/>
            <a:ext cx="22288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Положительный социальный эффект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3F63C1D-6759-5542-3D67-E1F4550ED88D}"/>
              </a:ext>
            </a:extLst>
          </p:cNvPr>
          <p:cNvSpPr txBox="1"/>
          <p:nvPr/>
        </p:nvSpPr>
        <p:spPr>
          <a:xfrm>
            <a:off x="3601845" y="4461445"/>
            <a:ext cx="207877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Единый стандарт оказания услуги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FD33F5B-745D-07D7-0C33-DC4F38B00465}"/>
              </a:ext>
            </a:extLst>
          </p:cNvPr>
          <p:cNvSpPr txBox="1"/>
          <p:nvPr/>
        </p:nvSpPr>
        <p:spPr>
          <a:xfrm>
            <a:off x="5079456" y="1538758"/>
            <a:ext cx="23694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Индивидуальное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планирование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F4070AC-E37B-A66B-B32E-470F5339979A}"/>
              </a:ext>
            </a:extLst>
          </p:cNvPr>
          <p:cNvSpPr txBox="1"/>
          <p:nvPr/>
        </p:nvSpPr>
        <p:spPr>
          <a:xfrm>
            <a:off x="7020272" y="4468193"/>
            <a:ext cx="191389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Контроль за выполнением обязательств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126B4E0-96AB-954C-B52E-363EB9939E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2346" y="44624"/>
            <a:ext cx="849899" cy="849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526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F74D3C3-82FD-447A-BACE-6426F24E3871}"/>
              </a:ext>
            </a:extLst>
          </p:cNvPr>
          <p:cNvSpPr/>
          <p:nvPr/>
        </p:nvSpPr>
        <p:spPr>
          <a:xfrm>
            <a:off x="0" y="-1"/>
            <a:ext cx="9144000" cy="992837"/>
          </a:xfrm>
          <a:prstGeom prst="rect">
            <a:avLst/>
          </a:prstGeom>
          <a:solidFill>
            <a:srgbClr val="723D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B35C87-807D-4EF0-B359-AC9B9B3778E0}"/>
              </a:ext>
            </a:extLst>
          </p:cNvPr>
          <p:cNvSpPr txBox="1"/>
          <p:nvPr/>
        </p:nvSpPr>
        <p:spPr>
          <a:xfrm>
            <a:off x="2228850" y="65530"/>
            <a:ext cx="640871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СЗ. МУНИЦИПАЛИТЕТ. </a:t>
            </a:r>
            <a:endParaRPr lang="en-US" sz="2500" dirty="0">
              <a:solidFill>
                <a:schemeClr val="bg1"/>
              </a:solidFill>
              <a:latin typeface="PT_Russia Text" panose="02000503000000020004" pitchFamily="2" charset="0"/>
              <a:ea typeface="PT_Russia Text" panose="02000503000000020004" pitchFamily="2" charset="0"/>
            </a:endParaRPr>
          </a:p>
          <a:p>
            <a:r>
              <a:rPr lang="ru-RU" sz="2500" dirty="0">
                <a:solidFill>
                  <a:srgbClr val="00DEFF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Контроль объема услуг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3A7A0F4-A76E-4C50-97C4-4B5B98690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2228850" cy="13049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67CA4D6-ED53-A445-B57C-7679DBF1DC7F}"/>
              </a:ext>
            </a:extLst>
          </p:cNvPr>
          <p:cNvSpPr txBox="1"/>
          <p:nvPr/>
        </p:nvSpPr>
        <p:spPr>
          <a:xfrm>
            <a:off x="2627784" y="2204864"/>
            <a:ext cx="58326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723D92"/>
                </a:solidFill>
                <a:effectLst/>
                <a:latin typeface="PT_Russia Text Bold" panose="02000503000000020004" pitchFamily="2" charset="0"/>
                <a:ea typeface="PT_Russia Text Bold" panose="02000503000000020004" pitchFamily="2" charset="0"/>
                <a:cs typeface="Times New Roman" panose="02020603050405020304" pitchFamily="18" charset="0"/>
              </a:rPr>
              <a:t>Социальный заказ </a:t>
            </a:r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– прозрачный механизм контроля за объемом оказанных услуг. </a:t>
            </a:r>
            <a:endParaRPr lang="en-US" sz="2000" dirty="0">
              <a:effectLst/>
              <a:latin typeface="PT_Russia Text" panose="02000503000000020004" pitchFamily="2" charset="0"/>
              <a:ea typeface="PT_Russia Text" panose="02000503000000020004" pitchFamily="2" charset="0"/>
              <a:cs typeface="Times New Roman" panose="02020603050405020304" pitchFamily="18" charset="0"/>
            </a:endParaRPr>
          </a:p>
          <a:p>
            <a:endParaRPr lang="en-US" sz="2000" dirty="0">
              <a:effectLst/>
              <a:latin typeface="PT_Russia Text" panose="02000503000000020004" pitchFamily="2" charset="0"/>
              <a:ea typeface="PT_Russia Text" panose="02000503000000020004" pitchFamily="2" charset="0"/>
              <a:cs typeface="Times New Roman" panose="02020603050405020304" pitchFamily="18" charset="0"/>
            </a:endParaRPr>
          </a:p>
          <a:p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Сертификаты обеспечивают </a:t>
            </a:r>
            <a:r>
              <a:rPr lang="ru-RU" sz="2000" u="sng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проверяемость</a:t>
            </a:r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 любого договора, группы, программы. «Приписки» становятся невозможными, а деньги муниципалитета тратятся </a:t>
            </a:r>
            <a:r>
              <a:rPr lang="ru-RU" sz="2000" b="1" dirty="0">
                <a:solidFill>
                  <a:srgbClr val="723D92"/>
                </a:solidFill>
                <a:effectLst/>
                <a:latin typeface="PT_Russia Text Bold" panose="02000503000000020004" pitchFamily="2" charset="0"/>
                <a:ea typeface="PT_Russia Text Bold" panose="02000503000000020004" pitchFamily="2" charset="0"/>
                <a:cs typeface="Times New Roman" panose="02020603050405020304" pitchFamily="18" charset="0"/>
              </a:rPr>
              <a:t>исключительно целевым образом</a:t>
            </a:r>
            <a:r>
              <a:rPr lang="ru-RU" sz="2000" dirty="0">
                <a:solidFill>
                  <a:srgbClr val="723D92"/>
                </a:solidFill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/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567507C9-80FD-39F3-4B8C-3E32170E7C8D}"/>
              </a:ext>
            </a:extLst>
          </p:cNvPr>
          <p:cNvGrpSpPr/>
          <p:nvPr/>
        </p:nvGrpSpPr>
        <p:grpSpPr>
          <a:xfrm>
            <a:off x="539552" y="2507413"/>
            <a:ext cx="1843174" cy="1843174"/>
            <a:chOff x="539552" y="2507413"/>
            <a:chExt cx="1843174" cy="1843174"/>
          </a:xfrm>
        </p:grpSpPr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6356B377-7287-AECF-AAF6-60FA7E3189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39552" y="2507413"/>
              <a:ext cx="1843174" cy="1843174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B35AC4C-F8E1-0B39-D75D-AE42FBF8338B}"/>
                </a:ext>
              </a:extLst>
            </p:cNvPr>
            <p:cNvSpPr txBox="1"/>
            <p:nvPr/>
          </p:nvSpPr>
          <p:spPr>
            <a:xfrm>
              <a:off x="1126800" y="2791032"/>
              <a:ext cx="504056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0" dirty="0">
                  <a:solidFill>
                    <a:schemeClr val="bg1"/>
                  </a:solidFill>
                  <a:latin typeface="PT_Russia Text" panose="02000503000000020004" pitchFamily="2" charset="0"/>
                  <a:ea typeface="PT_Russia Text" panose="02000503000000020004" pitchFamily="2" charset="0"/>
                </a:rPr>
                <a:t>1</a:t>
              </a:r>
              <a:endParaRPr lang="ru-RU" sz="70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endParaRPr>
            </a:p>
          </p:txBody>
        </p:sp>
      </p:grp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5231F3B-8004-1F4F-A1DD-AABC64A8AE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2346" y="44624"/>
            <a:ext cx="849899" cy="849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964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F74D3C3-82FD-447A-BACE-6426F24E3871}"/>
              </a:ext>
            </a:extLst>
          </p:cNvPr>
          <p:cNvSpPr/>
          <p:nvPr/>
        </p:nvSpPr>
        <p:spPr>
          <a:xfrm>
            <a:off x="0" y="-1"/>
            <a:ext cx="9144000" cy="992837"/>
          </a:xfrm>
          <a:prstGeom prst="rect">
            <a:avLst/>
          </a:prstGeom>
          <a:solidFill>
            <a:srgbClr val="723D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B35C87-807D-4EF0-B359-AC9B9B3778E0}"/>
              </a:ext>
            </a:extLst>
          </p:cNvPr>
          <p:cNvSpPr txBox="1"/>
          <p:nvPr/>
        </p:nvSpPr>
        <p:spPr>
          <a:xfrm>
            <a:off x="1979712" y="118954"/>
            <a:ext cx="702027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СЗ. МУНИЦИПАЛИТЕТ. </a:t>
            </a:r>
          </a:p>
          <a:p>
            <a:r>
              <a:rPr lang="ru-RU" sz="2500" dirty="0">
                <a:solidFill>
                  <a:srgbClr val="00DEFF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Положительный социальный эффект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3A7A0F4-A76E-4C50-97C4-4B5B98690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2228850" cy="13049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67CA4D6-ED53-A445-B57C-7679DBF1DC7F}"/>
              </a:ext>
            </a:extLst>
          </p:cNvPr>
          <p:cNvSpPr txBox="1"/>
          <p:nvPr/>
        </p:nvSpPr>
        <p:spPr>
          <a:xfrm>
            <a:off x="2699792" y="1772816"/>
            <a:ext cx="48245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Уполномоченный орган при формировании социального заказа на отчетный и плановый период должен провести работу по </a:t>
            </a:r>
            <a:r>
              <a:rPr lang="ru-RU" sz="2000" u="sng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планированию объема услуг</a:t>
            </a:r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, реализуемых через механизмы социального заказа. </a:t>
            </a:r>
            <a:endParaRPr lang="en-US" sz="2000" dirty="0">
              <a:effectLst/>
              <a:latin typeface="PT_Russia Text" panose="02000503000000020004" pitchFamily="2" charset="0"/>
              <a:ea typeface="PT_Russia Text" panose="02000503000000020004" pitchFamily="2" charset="0"/>
              <a:cs typeface="Times New Roman" panose="02020603050405020304" pitchFamily="18" charset="0"/>
            </a:endParaRPr>
          </a:p>
          <a:p>
            <a:endParaRPr lang="en-US" sz="2000" dirty="0">
              <a:latin typeface="PT_Russia Text" panose="02000503000000020004" pitchFamily="2" charset="0"/>
              <a:ea typeface="PT_Russia Text" panose="0200050300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97D80A-DFB1-3E17-C8C6-B1C3C49E5F0B}"/>
              </a:ext>
            </a:extLst>
          </p:cNvPr>
          <p:cNvSpPr txBox="1"/>
          <p:nvPr/>
        </p:nvSpPr>
        <p:spPr>
          <a:xfrm>
            <a:off x="2753544" y="4653136"/>
            <a:ext cx="547260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723D92"/>
                </a:solidFill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Итог – </a:t>
            </a:r>
            <a:r>
              <a:rPr lang="ru-RU" sz="2200" b="1" dirty="0">
                <a:solidFill>
                  <a:srgbClr val="723D92"/>
                </a:solidFill>
                <a:effectLst/>
                <a:latin typeface="PT_Russia Text Bold" panose="02000503000000020004" pitchFamily="2" charset="0"/>
                <a:ea typeface="PT_Russia Text Bold" panose="02000503000000020004" pitchFamily="2" charset="0"/>
                <a:cs typeface="Times New Roman" panose="02020603050405020304" pitchFamily="18" charset="0"/>
              </a:rPr>
              <a:t>положительный социальный эффект</a:t>
            </a:r>
            <a:r>
              <a:rPr lang="ru-RU" sz="2200" dirty="0">
                <a:solidFill>
                  <a:srgbClr val="723D92"/>
                </a:solidFill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 за счет соответствия ожиданиям граждан.</a:t>
            </a:r>
            <a:r>
              <a:rPr lang="ru-RU" sz="2200" dirty="0">
                <a:solidFill>
                  <a:srgbClr val="723D92"/>
                </a:solidFill>
                <a:effectLst/>
                <a:latin typeface="PT_Russia Text" panose="02000503000000020004" pitchFamily="2" charset="0"/>
                <a:ea typeface="PT_Russia Text" panose="02000503000000020004" pitchFamily="2" charset="0"/>
              </a:rPr>
              <a:t> </a:t>
            </a:r>
            <a:endParaRPr lang="ru-RU" sz="2200" dirty="0">
              <a:solidFill>
                <a:srgbClr val="723D92"/>
              </a:solidFill>
              <a:latin typeface="PT_Russia Text" panose="02000503000000020004" pitchFamily="2" charset="0"/>
              <a:ea typeface="PT_Russia Text" panose="02000503000000020004" pitchFamily="2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CA54BCD-9BA3-3670-1BD5-FFE14C1DC1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1560" y="1844824"/>
            <a:ext cx="1843174" cy="18431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55274F3-0455-3A9E-7EC8-2967B14D64E1}"/>
              </a:ext>
            </a:extLst>
          </p:cNvPr>
          <p:cNvSpPr txBox="1"/>
          <p:nvPr/>
        </p:nvSpPr>
        <p:spPr>
          <a:xfrm>
            <a:off x="1198808" y="2128443"/>
            <a:ext cx="5040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2</a:t>
            </a:r>
            <a:endParaRPr lang="ru-RU" sz="7000" dirty="0">
              <a:solidFill>
                <a:schemeClr val="bg1"/>
              </a:solidFill>
              <a:latin typeface="PT_Russia Text" panose="02000503000000020004" pitchFamily="2" charset="0"/>
              <a:ea typeface="PT_Russia Text" panose="02000503000000020004" pitchFamily="2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AC3AC5F-ED7E-C622-5B0F-8664EBB810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0234" y="4201954"/>
            <a:ext cx="1714500" cy="17145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983ED09-08FD-4349-9A0D-8DBB348BEF2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92346" y="44624"/>
            <a:ext cx="849899" cy="849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548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F74D3C3-82FD-447A-BACE-6426F24E3871}"/>
              </a:ext>
            </a:extLst>
          </p:cNvPr>
          <p:cNvSpPr/>
          <p:nvPr/>
        </p:nvSpPr>
        <p:spPr>
          <a:xfrm>
            <a:off x="0" y="-1"/>
            <a:ext cx="9144000" cy="992837"/>
          </a:xfrm>
          <a:prstGeom prst="rect">
            <a:avLst/>
          </a:prstGeom>
          <a:solidFill>
            <a:srgbClr val="723D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B35C87-807D-4EF0-B359-AC9B9B3778E0}"/>
              </a:ext>
            </a:extLst>
          </p:cNvPr>
          <p:cNvSpPr txBox="1"/>
          <p:nvPr/>
        </p:nvSpPr>
        <p:spPr>
          <a:xfrm>
            <a:off x="1979712" y="118954"/>
            <a:ext cx="702027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СЗ. МУНИЦИПАЛИТЕТ. </a:t>
            </a:r>
            <a:r>
              <a:rPr lang="ru-RU" sz="2500" dirty="0">
                <a:solidFill>
                  <a:srgbClr val="00DEFF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Единый стандарт и индивидуальное планирование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3A7A0F4-A76E-4C50-97C4-4B5B98690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2228850" cy="13049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67CA4D6-ED53-A445-B57C-7679DBF1DC7F}"/>
              </a:ext>
            </a:extLst>
          </p:cNvPr>
          <p:cNvSpPr txBox="1"/>
          <p:nvPr/>
        </p:nvSpPr>
        <p:spPr>
          <a:xfrm>
            <a:off x="2791534" y="1719970"/>
            <a:ext cx="515365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723D92"/>
                </a:solidFill>
                <a:effectLst/>
                <a:latin typeface="PT_Russia Text Bold" panose="02000503000000020004" pitchFamily="2" charset="0"/>
                <a:ea typeface="PT_Russia Text Bold" panose="02000503000000020004" pitchFamily="2" charset="0"/>
                <a:cs typeface="Times New Roman" panose="02020603050405020304" pitchFamily="18" charset="0"/>
              </a:rPr>
              <a:t>Единый стандарт оказания услуги </a:t>
            </a:r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– никаких преференций отдельным организациям. </a:t>
            </a:r>
            <a:endParaRPr lang="en-US" sz="2000" dirty="0">
              <a:effectLst/>
              <a:latin typeface="PT_Russia Text" panose="02000503000000020004" pitchFamily="2" charset="0"/>
              <a:ea typeface="PT_Russia Text" panose="02000503000000020004" pitchFamily="2" charset="0"/>
              <a:cs typeface="Times New Roman" panose="02020603050405020304" pitchFamily="18" charset="0"/>
            </a:endParaRPr>
          </a:p>
          <a:p>
            <a:endParaRPr lang="en-US" sz="1000" dirty="0">
              <a:effectLst/>
              <a:latin typeface="PT_Russia Text" panose="02000503000000020004" pitchFamily="2" charset="0"/>
              <a:ea typeface="PT_Russia Text" panose="02000503000000020004" pitchFamily="2" charset="0"/>
              <a:cs typeface="Times New Roman" panose="02020603050405020304" pitchFamily="18" charset="0"/>
            </a:endParaRPr>
          </a:p>
          <a:p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Честная конкуренция </a:t>
            </a:r>
            <a:r>
              <a:rPr lang="ru-RU" sz="2000" u="sng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помогает расти лучшим </a:t>
            </a:r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по качеству</a:t>
            </a:r>
            <a:r>
              <a:rPr lang="en-US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образовательным организациям.</a:t>
            </a:r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</a:rPr>
              <a:t> </a:t>
            </a:r>
            <a:endParaRPr lang="ru-RU" sz="2000" dirty="0">
              <a:latin typeface="PT_Russia Text" panose="02000503000000020004" pitchFamily="2" charset="0"/>
              <a:ea typeface="PT_Russia Text" panose="02000503000000020004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F62AFC7-E694-5D46-B995-C4356E31B7A7}"/>
              </a:ext>
            </a:extLst>
          </p:cNvPr>
          <p:cNvSpPr txBox="1"/>
          <p:nvPr/>
        </p:nvSpPr>
        <p:spPr>
          <a:xfrm>
            <a:off x="2987824" y="4437112"/>
            <a:ext cx="495736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Каждый исполнитель услуг </a:t>
            </a:r>
            <a:r>
              <a:rPr lang="ru-RU" sz="2000" b="1" dirty="0">
                <a:solidFill>
                  <a:srgbClr val="723D92"/>
                </a:solidFill>
                <a:effectLst/>
                <a:latin typeface="PT_Russia Text Bold" panose="02000503000000020004" pitchFamily="2" charset="0"/>
                <a:ea typeface="PT_Russia Text Bold" panose="02000503000000020004" pitchFamily="2" charset="0"/>
                <a:cs typeface="Times New Roman" panose="02020603050405020304" pitchFamily="18" charset="0"/>
              </a:rPr>
              <a:t>самостоятельно планирует </a:t>
            </a:r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тот объем услуг, который он </a:t>
            </a:r>
            <a:r>
              <a:rPr lang="ru-RU" sz="2000" u="sng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готов реализовать </a:t>
            </a:r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на территории конкретного муниципалитета.</a:t>
            </a:r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</a:rPr>
              <a:t> </a:t>
            </a:r>
            <a:endParaRPr lang="ru-RU" sz="2000" dirty="0">
              <a:latin typeface="PT_Russia Text" panose="02000503000000020004" pitchFamily="2" charset="0"/>
              <a:ea typeface="PT_Russia Text" panose="02000503000000020004" pitchFamily="2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9C14B56-534D-D260-0FF1-65B05219EE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1560" y="1744874"/>
            <a:ext cx="1843174" cy="184317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A53AC3-2BCC-2FF4-BD33-80C6B9F95400}"/>
              </a:ext>
            </a:extLst>
          </p:cNvPr>
          <p:cNvSpPr txBox="1"/>
          <p:nvPr/>
        </p:nvSpPr>
        <p:spPr>
          <a:xfrm>
            <a:off x="1198808" y="2028493"/>
            <a:ext cx="5040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3</a:t>
            </a:r>
            <a:endParaRPr lang="ru-RU" sz="7000" dirty="0">
              <a:solidFill>
                <a:schemeClr val="bg1"/>
              </a:solidFill>
              <a:latin typeface="PT_Russia Text" panose="02000503000000020004" pitchFamily="2" charset="0"/>
              <a:ea typeface="PT_Russia Text" panose="02000503000000020004" pitchFamily="2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F394977-3BDE-4C56-3AEE-8A04C9B8AD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1560" y="4318418"/>
            <a:ext cx="1843174" cy="18431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0E53595-C94A-8376-75BE-A90E5CA21767}"/>
              </a:ext>
            </a:extLst>
          </p:cNvPr>
          <p:cNvSpPr txBox="1"/>
          <p:nvPr/>
        </p:nvSpPr>
        <p:spPr>
          <a:xfrm>
            <a:off x="1198808" y="4602037"/>
            <a:ext cx="5040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4</a:t>
            </a:r>
            <a:endParaRPr lang="ru-RU" sz="7000" dirty="0">
              <a:solidFill>
                <a:schemeClr val="bg1"/>
              </a:solidFill>
              <a:latin typeface="PT_Russia Text" panose="02000503000000020004" pitchFamily="2" charset="0"/>
              <a:ea typeface="PT_Russia Text" panose="02000503000000020004" pitchFamily="2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B9C2FA4-B5E4-D847-A4CA-DA53240FA0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2346" y="44624"/>
            <a:ext cx="849899" cy="849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310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F74D3C3-82FD-447A-BACE-6426F24E3871}"/>
              </a:ext>
            </a:extLst>
          </p:cNvPr>
          <p:cNvSpPr/>
          <p:nvPr/>
        </p:nvSpPr>
        <p:spPr>
          <a:xfrm>
            <a:off x="0" y="-1"/>
            <a:ext cx="9144000" cy="992837"/>
          </a:xfrm>
          <a:prstGeom prst="rect">
            <a:avLst/>
          </a:prstGeom>
          <a:solidFill>
            <a:srgbClr val="723D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B35C87-807D-4EF0-B359-AC9B9B3778E0}"/>
              </a:ext>
            </a:extLst>
          </p:cNvPr>
          <p:cNvSpPr txBox="1"/>
          <p:nvPr/>
        </p:nvSpPr>
        <p:spPr>
          <a:xfrm>
            <a:off x="1907704" y="118954"/>
            <a:ext cx="705678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СЗ. МУНИЦИПАЛИТЕТ. </a:t>
            </a:r>
            <a:r>
              <a:rPr lang="ru-RU" sz="2500" dirty="0">
                <a:solidFill>
                  <a:srgbClr val="00DEFF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Контроль за выполнение обязательств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3A7A0F4-A76E-4C50-97C4-4B5B98690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2228850" cy="13049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67CA4D6-ED53-A445-B57C-7679DBF1DC7F}"/>
              </a:ext>
            </a:extLst>
          </p:cNvPr>
          <p:cNvSpPr txBox="1"/>
          <p:nvPr/>
        </p:nvSpPr>
        <p:spPr>
          <a:xfrm>
            <a:off x="2699792" y="2060848"/>
            <a:ext cx="56886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Исполнитель услуг </a:t>
            </a:r>
            <a:r>
              <a:rPr lang="ru-RU" sz="2000" b="1" dirty="0">
                <a:solidFill>
                  <a:srgbClr val="723D92"/>
                </a:solidFill>
                <a:effectLst/>
                <a:latin typeface="PT_Russia Text Bold" panose="02000503000000020004" pitchFamily="2" charset="0"/>
                <a:ea typeface="PT_Russia Text Bold" panose="02000503000000020004" pitchFamily="2" charset="0"/>
                <a:cs typeface="Times New Roman" panose="02020603050405020304" pitchFamily="18" charset="0"/>
              </a:rPr>
              <a:t>обязан выполнить</a:t>
            </a:r>
            <a:r>
              <a:rPr lang="ru-RU" sz="2000" dirty="0">
                <a:solidFill>
                  <a:srgbClr val="723D92"/>
                </a:solidFill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те обязательства, которые взял на себя по объемам исполнения социального заказа в конкретном муниципалитете. </a:t>
            </a:r>
            <a:endParaRPr lang="en-US" sz="2000" dirty="0">
              <a:effectLst/>
              <a:latin typeface="PT_Russia Text" panose="02000503000000020004" pitchFamily="2" charset="0"/>
              <a:ea typeface="PT_Russia Text" panose="02000503000000020004" pitchFamily="2" charset="0"/>
              <a:cs typeface="Times New Roman" panose="02020603050405020304" pitchFamily="18" charset="0"/>
            </a:endParaRPr>
          </a:p>
          <a:p>
            <a:endParaRPr lang="en-US" sz="2000" dirty="0">
              <a:latin typeface="PT_Russia Text" panose="02000503000000020004" pitchFamily="2" charset="0"/>
              <a:ea typeface="PT_Russia Text" panose="02000503000000020004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371848D-C031-396E-E809-0CFA245B65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9552" y="1848890"/>
            <a:ext cx="1843174" cy="184317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1587CD7-C9F2-FC9A-32B5-37D59F8E2A7F}"/>
              </a:ext>
            </a:extLst>
          </p:cNvPr>
          <p:cNvSpPr txBox="1"/>
          <p:nvPr/>
        </p:nvSpPr>
        <p:spPr>
          <a:xfrm>
            <a:off x="1126800" y="2132509"/>
            <a:ext cx="5040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5</a:t>
            </a:r>
            <a:endParaRPr lang="ru-RU" sz="7000" dirty="0">
              <a:solidFill>
                <a:schemeClr val="bg1"/>
              </a:solidFill>
              <a:latin typeface="PT_Russia Text" panose="02000503000000020004" pitchFamily="2" charset="0"/>
              <a:ea typeface="PT_Russia Text" panose="02000503000000020004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D50987-D8E5-A5D2-F63A-443EF00F5577}"/>
              </a:ext>
            </a:extLst>
          </p:cNvPr>
          <p:cNvSpPr txBox="1"/>
          <p:nvPr/>
        </p:nvSpPr>
        <p:spPr>
          <a:xfrm>
            <a:off x="2699792" y="4581128"/>
            <a:ext cx="523181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u="sng" dirty="0">
                <a:solidFill>
                  <a:srgbClr val="723D92"/>
                </a:solidFill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Минимизируется риск </a:t>
            </a:r>
            <a:r>
              <a:rPr lang="ru-RU" sz="2000" dirty="0">
                <a:solidFill>
                  <a:srgbClr val="723D92"/>
                </a:solidFill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неисполнения объемов социального заказа.</a:t>
            </a:r>
            <a:r>
              <a:rPr lang="ru-RU" sz="2000" dirty="0">
                <a:solidFill>
                  <a:srgbClr val="723D92"/>
                </a:solidFill>
                <a:effectLst/>
                <a:latin typeface="PT_Russia Text" panose="02000503000000020004" pitchFamily="2" charset="0"/>
                <a:ea typeface="PT_Russia Text" panose="02000503000000020004" pitchFamily="2" charset="0"/>
              </a:rPr>
              <a:t> </a:t>
            </a:r>
            <a:endParaRPr lang="ru-RU" sz="2000" dirty="0">
              <a:solidFill>
                <a:srgbClr val="723D92"/>
              </a:solidFill>
              <a:latin typeface="PT_Russia Text" panose="02000503000000020004" pitchFamily="2" charset="0"/>
              <a:ea typeface="PT_Russia Text" panose="02000503000000020004" pitchFamily="2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7B15098-913A-111C-19AA-FB7AF98A18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3918" y="4236029"/>
            <a:ext cx="1444932" cy="153968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99BB075-CB44-EA4D-A545-29DE9268DE9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92346" y="44624"/>
            <a:ext cx="849899" cy="849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091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65B177F-7289-5E51-B676-BD290332C3FE}"/>
              </a:ext>
            </a:extLst>
          </p:cNvPr>
          <p:cNvSpPr/>
          <p:nvPr/>
        </p:nvSpPr>
        <p:spPr>
          <a:xfrm>
            <a:off x="0" y="19211"/>
            <a:ext cx="9141396" cy="6858001"/>
          </a:xfrm>
          <a:prstGeom prst="rect">
            <a:avLst/>
          </a:prstGeom>
          <a:solidFill>
            <a:srgbClr val="87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FB828B8-7FBE-36CD-806F-2E8C7D1ABB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2228850" cy="130492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0FFDE4D-0598-DB4E-CBF0-FA2632BFFE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3528" y="2522809"/>
            <a:ext cx="8735803" cy="185080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8F81279-5B74-A9ED-E48D-F56257DFDE2F}"/>
              </a:ext>
            </a:extLst>
          </p:cNvPr>
          <p:cNvSpPr txBox="1"/>
          <p:nvPr/>
        </p:nvSpPr>
        <p:spPr>
          <a:xfrm>
            <a:off x="-2604" y="4392826"/>
            <a:ext cx="245579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Включение в реестр других муниципалитетов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22487F-3C4C-BBE8-E4FA-AC11539B9016}"/>
              </a:ext>
            </a:extLst>
          </p:cNvPr>
          <p:cNvSpPr txBox="1"/>
          <p:nvPr/>
        </p:nvSpPr>
        <p:spPr>
          <a:xfrm>
            <a:off x="1763688" y="1581090"/>
            <a:ext cx="22288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Прозрачность оценки работы</a:t>
            </a:r>
            <a:endParaRPr lang="ru-RU" sz="2000" dirty="0">
              <a:solidFill>
                <a:schemeClr val="bg1"/>
              </a:solidFill>
              <a:latin typeface="PT_Russia Text" panose="02000503000000020004" pitchFamily="2" charset="0"/>
              <a:ea typeface="PT_Russia Text" panose="02000503000000020004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17B6D0-A2CE-1FC5-E580-4520CEC55AC9}"/>
              </a:ext>
            </a:extLst>
          </p:cNvPr>
          <p:cNvSpPr txBox="1"/>
          <p:nvPr/>
        </p:nvSpPr>
        <p:spPr>
          <a:xfrm>
            <a:off x="3601845" y="4461445"/>
            <a:ext cx="207877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Р</a:t>
            </a:r>
            <a:r>
              <a:rPr lang="ru-RU" sz="2000" dirty="0">
                <a:solidFill>
                  <a:schemeClr val="bg1"/>
                </a:solidFill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еализация программ выше стандарта</a:t>
            </a:r>
            <a:r>
              <a:rPr lang="ru-RU" sz="2000" dirty="0">
                <a:solidFill>
                  <a:schemeClr val="bg1"/>
                </a:solidFill>
                <a:effectLst/>
                <a:latin typeface="PT_Russia Text" panose="02000503000000020004" pitchFamily="2" charset="0"/>
                <a:ea typeface="PT_Russia Text" panose="02000503000000020004" pitchFamily="2" charset="0"/>
              </a:rPr>
              <a:t> </a:t>
            </a:r>
            <a:endParaRPr lang="ru-RU" sz="2000" dirty="0">
              <a:solidFill>
                <a:schemeClr val="bg1"/>
              </a:solidFill>
              <a:latin typeface="PT_Russia Text" panose="02000503000000020004" pitchFamily="2" charset="0"/>
              <a:ea typeface="PT_Russia Text" panose="02000503000000020004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4912EF8-C745-2E54-DEB4-E1D780E43420}"/>
              </a:ext>
            </a:extLst>
          </p:cNvPr>
          <p:cNvSpPr txBox="1"/>
          <p:nvPr/>
        </p:nvSpPr>
        <p:spPr>
          <a:xfrm>
            <a:off x="5220072" y="1581090"/>
            <a:ext cx="22288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Индивидуально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планирование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E728614-D39B-2F40-3B6F-3BA8720E912D}"/>
              </a:ext>
            </a:extLst>
          </p:cNvPr>
          <p:cNvSpPr txBox="1"/>
          <p:nvPr/>
        </p:nvSpPr>
        <p:spPr>
          <a:xfrm>
            <a:off x="6999642" y="4461445"/>
            <a:ext cx="20787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Конкурентная среда</a:t>
            </a:r>
            <a:endParaRPr lang="ru-RU" sz="2000" dirty="0">
              <a:solidFill>
                <a:schemeClr val="bg1"/>
              </a:solidFill>
              <a:latin typeface="PT_Russia Text" panose="02000503000000020004" pitchFamily="2" charset="0"/>
              <a:ea typeface="PT_Russia Text" panose="02000503000000020004" pitchFamily="2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F74D3C3-82FD-447A-BACE-6426F24E3871}"/>
              </a:ext>
            </a:extLst>
          </p:cNvPr>
          <p:cNvSpPr/>
          <p:nvPr/>
        </p:nvSpPr>
        <p:spPr>
          <a:xfrm>
            <a:off x="0" y="-1"/>
            <a:ext cx="9144000" cy="992837"/>
          </a:xfrm>
          <a:prstGeom prst="rect">
            <a:avLst/>
          </a:prstGeom>
          <a:solidFill>
            <a:srgbClr val="723D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3A7A0F4-A76E-4C50-97C4-4B5B986907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2228850" cy="13049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B2F04E9-9D06-8B46-8FF4-6C60B1745F60}"/>
              </a:ext>
            </a:extLst>
          </p:cNvPr>
          <p:cNvSpPr txBox="1"/>
          <p:nvPr/>
        </p:nvSpPr>
        <p:spPr>
          <a:xfrm>
            <a:off x="2123728" y="118954"/>
            <a:ext cx="702027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СОЦИАЛЬНЫЙ ЗАКАЗ. </a:t>
            </a:r>
          </a:p>
          <a:p>
            <a:r>
              <a:rPr lang="ru-RU" sz="2500" dirty="0">
                <a:solidFill>
                  <a:srgbClr val="00DEFF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ДИРЕКТОР ОРГАНИЗАЦИИ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F066453-F947-5448-85A4-B3915210EF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2346" y="44624"/>
            <a:ext cx="849899" cy="849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707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F74D3C3-82FD-447A-BACE-6426F24E3871}"/>
              </a:ext>
            </a:extLst>
          </p:cNvPr>
          <p:cNvSpPr/>
          <p:nvPr/>
        </p:nvSpPr>
        <p:spPr>
          <a:xfrm>
            <a:off x="0" y="-1"/>
            <a:ext cx="9144000" cy="992837"/>
          </a:xfrm>
          <a:prstGeom prst="rect">
            <a:avLst/>
          </a:prstGeom>
          <a:solidFill>
            <a:srgbClr val="723D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B35C87-807D-4EF0-B359-AC9B9B3778E0}"/>
              </a:ext>
            </a:extLst>
          </p:cNvPr>
          <p:cNvSpPr txBox="1"/>
          <p:nvPr/>
        </p:nvSpPr>
        <p:spPr>
          <a:xfrm>
            <a:off x="2051720" y="118954"/>
            <a:ext cx="698376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СЗ. ОРГАНИЗАТОР. </a:t>
            </a:r>
            <a:r>
              <a:rPr lang="ru-RU" sz="2500" dirty="0">
                <a:solidFill>
                  <a:srgbClr val="00DEFF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Реестры муниципалитетов и доступные показатели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3A7A0F4-A76E-4C50-97C4-4B5B98690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2228850" cy="13049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67CA4D6-ED53-A445-B57C-7679DBF1DC7F}"/>
              </a:ext>
            </a:extLst>
          </p:cNvPr>
          <p:cNvSpPr txBox="1"/>
          <p:nvPr/>
        </p:nvSpPr>
        <p:spPr>
          <a:xfrm>
            <a:off x="2627276" y="1872082"/>
            <a:ext cx="583264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Появляется возможность включения муниципальных организаций в реестры исполнителей </a:t>
            </a:r>
            <a:r>
              <a:rPr lang="ru-RU" sz="2000" b="1" dirty="0">
                <a:solidFill>
                  <a:srgbClr val="723D92"/>
                </a:solidFill>
                <a:effectLst/>
                <a:latin typeface="PT_Russia Text Bold" panose="02000503000000020004" pitchFamily="2" charset="0"/>
                <a:ea typeface="PT_Russia Text Bold" panose="02000503000000020004" pitchFamily="2" charset="0"/>
                <a:cs typeface="Times New Roman" panose="02020603050405020304" pitchFamily="18" charset="0"/>
              </a:rPr>
              <a:t>других муниципалитетов </a:t>
            </a:r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и привлечения </a:t>
            </a:r>
            <a:r>
              <a:rPr lang="ru-RU" sz="2000" u="sng" dirty="0" err="1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б</a:t>
            </a:r>
            <a:r>
              <a:rPr lang="ru-RU" sz="2000" u="sng" dirty="0" err="1">
                <a:effectLst/>
                <a:latin typeface="PT_Russia Text" panose="02000503000000020004" pitchFamily="2" charset="0"/>
                <a:ea typeface="PT_Russia Text" panose="02000503000000020004" pitchFamily="2" charset="0"/>
              </a:rPr>
              <a:t>ó</a:t>
            </a:r>
            <a:r>
              <a:rPr lang="ru-RU" sz="2000" u="sng" dirty="0" err="1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льшего</a:t>
            </a:r>
            <a:r>
              <a:rPr lang="ru-RU" sz="2000" u="sng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 числа детей с социальными сертификатами</a:t>
            </a:r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</a:rPr>
              <a:t> </a:t>
            </a:r>
            <a:endParaRPr lang="ru-RU" sz="2000" dirty="0">
              <a:latin typeface="PT_Russia Text" panose="02000503000000020004" pitchFamily="2" charset="0"/>
              <a:ea typeface="PT_Russia Text" panose="02000503000000020004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289EC2-62ED-B946-9C26-ED7FB05F58F1}"/>
              </a:ext>
            </a:extLst>
          </p:cNvPr>
          <p:cNvSpPr txBox="1"/>
          <p:nvPr/>
        </p:nvSpPr>
        <p:spPr>
          <a:xfrm>
            <a:off x="2771800" y="4221088"/>
            <a:ext cx="5329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Социальный заказ – абсолютно </a:t>
            </a:r>
            <a:r>
              <a:rPr lang="ru-RU" sz="2000" b="1" dirty="0">
                <a:solidFill>
                  <a:srgbClr val="723D92"/>
                </a:solidFill>
                <a:effectLst/>
                <a:latin typeface="PT_Russia Text Bold" panose="02000503000000020004" pitchFamily="2" charset="0"/>
                <a:ea typeface="PT_Russia Text Bold" panose="02000503000000020004" pitchFamily="2" charset="0"/>
                <a:cs typeface="Times New Roman" panose="02020603050405020304" pitchFamily="18" charset="0"/>
              </a:rPr>
              <a:t>прозрачный механизм оценки работы </a:t>
            </a:r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образовательной организации. </a:t>
            </a:r>
            <a:endParaRPr lang="en-US" sz="2000" dirty="0">
              <a:effectLst/>
              <a:latin typeface="PT_Russia Text" panose="02000503000000020004" pitchFamily="2" charset="0"/>
              <a:ea typeface="PT_Russia Text" panose="02000503000000020004" pitchFamily="2" charset="0"/>
              <a:cs typeface="Times New Roman" panose="02020603050405020304" pitchFamily="18" charset="0"/>
            </a:endParaRPr>
          </a:p>
          <a:p>
            <a:endParaRPr lang="en-US" sz="2000" dirty="0">
              <a:latin typeface="PT_Russia Text" panose="02000503000000020004" pitchFamily="2" charset="0"/>
              <a:ea typeface="PT_Russia Text" panose="02000503000000020004" pitchFamily="2" charset="0"/>
              <a:cs typeface="Times New Roman" panose="02020603050405020304" pitchFamily="18" charset="0"/>
            </a:endParaRPr>
          </a:p>
          <a:p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Директору легко </a:t>
            </a:r>
            <a:r>
              <a:rPr lang="ru-RU" sz="2000" u="sng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показать свой уровень на цифрах</a:t>
            </a:r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effectLst/>
                <a:latin typeface="PT_Russia Text" panose="02000503000000020004" pitchFamily="2" charset="0"/>
                <a:ea typeface="PT_Russia Text" panose="02000503000000020004" pitchFamily="2" charset="0"/>
              </a:rPr>
              <a:t> </a:t>
            </a:r>
            <a:endParaRPr lang="ru-RU" sz="2000" dirty="0">
              <a:latin typeface="PT_Russia Text" panose="02000503000000020004" pitchFamily="2" charset="0"/>
              <a:ea typeface="PT_Russia Text" panose="02000503000000020004" pitchFamily="2" charset="0"/>
            </a:endParaRP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4C0295B8-A99E-E8E1-11C8-4699A7A52AE8}"/>
              </a:ext>
            </a:extLst>
          </p:cNvPr>
          <p:cNvGrpSpPr/>
          <p:nvPr/>
        </p:nvGrpSpPr>
        <p:grpSpPr>
          <a:xfrm>
            <a:off x="385676" y="1732368"/>
            <a:ext cx="1843174" cy="1843174"/>
            <a:chOff x="539552" y="2507413"/>
            <a:chExt cx="1843174" cy="1843174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48192043-BB6C-5E58-986C-D2BD49499B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39552" y="2507413"/>
              <a:ext cx="1843174" cy="1843174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44A661F-5FED-348C-4A6B-CA8AA1B74C5E}"/>
                </a:ext>
              </a:extLst>
            </p:cNvPr>
            <p:cNvSpPr txBox="1"/>
            <p:nvPr/>
          </p:nvSpPr>
          <p:spPr>
            <a:xfrm>
              <a:off x="1126800" y="2791032"/>
              <a:ext cx="504056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0" dirty="0">
                  <a:solidFill>
                    <a:schemeClr val="bg1"/>
                  </a:solidFill>
                  <a:latin typeface="PT_Russia Text" panose="02000503000000020004" pitchFamily="2" charset="0"/>
                  <a:ea typeface="PT_Russia Text" panose="02000503000000020004" pitchFamily="2" charset="0"/>
                </a:rPr>
                <a:t>1</a:t>
              </a:r>
              <a:endParaRPr lang="ru-RU" sz="7000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endParaRPr>
            </a:p>
          </p:txBody>
        </p:sp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BA9146E4-6D60-CB8C-8C41-FA4CBB0C71BA}"/>
              </a:ext>
            </a:extLst>
          </p:cNvPr>
          <p:cNvGrpSpPr/>
          <p:nvPr/>
        </p:nvGrpSpPr>
        <p:grpSpPr>
          <a:xfrm>
            <a:off x="385676" y="4215923"/>
            <a:ext cx="1843174" cy="1843174"/>
            <a:chOff x="539552" y="2507413"/>
            <a:chExt cx="1843174" cy="1843174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CDC08B9F-AB19-E71C-67AE-FED74C32CC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39552" y="2507413"/>
              <a:ext cx="1843174" cy="1843174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A732903-7955-1FC6-7451-ED694E10F76D}"/>
                </a:ext>
              </a:extLst>
            </p:cNvPr>
            <p:cNvSpPr txBox="1"/>
            <p:nvPr/>
          </p:nvSpPr>
          <p:spPr>
            <a:xfrm>
              <a:off x="1126800" y="2791032"/>
              <a:ext cx="504056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7000" dirty="0">
                  <a:solidFill>
                    <a:schemeClr val="bg1"/>
                  </a:solidFill>
                  <a:latin typeface="PT_Russia Text" panose="02000503000000020004" pitchFamily="2" charset="0"/>
                  <a:ea typeface="PT_Russia Text" panose="02000503000000020004" pitchFamily="2" charset="0"/>
                </a:rPr>
                <a:t>2</a:t>
              </a:r>
            </a:p>
          </p:txBody>
        </p:sp>
      </p:grp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BCEBF3F-13E3-BD40-B7D9-C85112B470C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2346" y="44624"/>
            <a:ext cx="849899" cy="849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88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3169</TotalTime>
  <Words>765</Words>
  <Application>Microsoft Office PowerPoint</Application>
  <PresentationFormat>Экран (4:3)</PresentationFormat>
  <Paragraphs>117</Paragraphs>
  <Slides>20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Calibri</vt:lpstr>
      <vt:lpstr>PT_Russia Text</vt:lpstr>
      <vt:lpstr>PT_Russia Text Bold</vt:lpstr>
      <vt:lpstr>PT_Russia Text Medium</vt:lpstr>
      <vt:lpstr>Times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Кузищев</dc:creator>
  <cp:lastModifiedBy>Администратор</cp:lastModifiedBy>
  <cp:revision>104</cp:revision>
  <dcterms:created xsi:type="dcterms:W3CDTF">2020-05-13T10:07:36Z</dcterms:created>
  <dcterms:modified xsi:type="dcterms:W3CDTF">2023-06-28T00:25:27Z</dcterms:modified>
</cp:coreProperties>
</file>